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Bebas Neue Bold" panose="020B0606020202050201" pitchFamily="3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nva Sans" panose="020B0503030501040103" pitchFamily="34" charset="0"/>
      <p:regular r:id="rId22"/>
    </p:embeddedFont>
    <p:embeddedFont>
      <p:font typeface="Canva Sans Bold" panose="020B0803030501040103" pitchFamily="34" charset="0"/>
      <p:bold r:id="rId23"/>
    </p:embeddedFont>
    <p:embeddedFont>
      <p:font typeface="Canva Sans Medium" panose="020B0603030501040103" pitchFamily="34" charset="0"/>
      <p:regular r:id="rId24"/>
    </p:embeddedFont>
    <p:embeddedFont>
      <p:font typeface="DM Sans Bold" pitchFamily="2" charset="0"/>
      <p:bold r:id="rId25"/>
    </p:embeddedFont>
    <p:embeddedFont>
      <p:font typeface="Georgia Pro" panose="02040502050405020303" pitchFamily="18" charset="0"/>
      <p:regular r:id="rId26"/>
    </p:embeddedFont>
    <p:embeddedFont>
      <p:font typeface="Times New Roman Bold" panose="02020803070505020304" pitchFamily="18" charset="0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2.fntdata" /><Relationship Id="rId26" Type="http://schemas.openxmlformats.org/officeDocument/2006/relationships/font" Target="fonts/font10.fntdata" /><Relationship Id="rId3" Type="http://schemas.openxmlformats.org/officeDocument/2006/relationships/slide" Target="slides/slide2.xml" /><Relationship Id="rId21" Type="http://schemas.openxmlformats.org/officeDocument/2006/relationships/font" Target="fonts/font5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1.fntdata" /><Relationship Id="rId25" Type="http://schemas.openxmlformats.org/officeDocument/2006/relationships/font" Target="fonts/font9.fntdata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4.fntdata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8.fntdata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7.fntdata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font" Target="fonts/font3.fntdata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6.fntdata" /><Relationship Id="rId27" Type="http://schemas.openxmlformats.org/officeDocument/2006/relationships/font" Target="fonts/font11.fntdata" /><Relationship Id="rId30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8.png" /><Relationship Id="rId7" Type="http://schemas.openxmlformats.org/officeDocument/2006/relationships/image" Target="../media/image11.png" /><Relationship Id="rId2" Type="http://schemas.openxmlformats.org/officeDocument/2006/relationships/image" Target="../media/image7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.png" /><Relationship Id="rId5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5.png" /><Relationship Id="rId4" Type="http://schemas.openxmlformats.org/officeDocument/2006/relationships/image" Target="../media/image1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.png" /><Relationship Id="rId4" Type="http://schemas.openxmlformats.org/officeDocument/2006/relationships/image" Target="../media/image5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5.png" /><Relationship Id="rId5" Type="http://schemas.openxmlformats.org/officeDocument/2006/relationships/image" Target="../media/image24.png" /><Relationship Id="rId4" Type="http://schemas.openxmlformats.org/officeDocument/2006/relationships/image" Target="../media/image23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6.png" /><Relationship Id="rId7" Type="http://schemas.openxmlformats.org/officeDocument/2006/relationships/image" Target="../media/image28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5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1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image" Target="../media/image2.png" /><Relationship Id="rId4" Type="http://schemas.openxmlformats.org/officeDocument/2006/relationships/image" Target="../media/image1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7176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90215" y="2273095"/>
            <a:ext cx="9144000" cy="8229600"/>
          </a:xfrm>
          <a:custGeom>
            <a:avLst/>
            <a:gdLst/>
            <a:ahLst/>
            <a:cxnLst/>
            <a:rect l="l" t="t" r="r" b="b"/>
            <a:pathLst>
              <a:path w="9144000" h="8229600">
                <a:moveTo>
                  <a:pt x="0" y="0"/>
                </a:moveTo>
                <a:lnTo>
                  <a:pt x="9144000" y="0"/>
                </a:lnTo>
                <a:lnTo>
                  <a:pt x="9144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37816" y="384653"/>
            <a:ext cx="7499589" cy="8702353"/>
          </a:xfrm>
          <a:custGeom>
            <a:avLst/>
            <a:gdLst/>
            <a:ahLst/>
            <a:cxnLst/>
            <a:rect l="l" t="t" r="r" b="b"/>
            <a:pathLst>
              <a:path w="7499589" h="8702353">
                <a:moveTo>
                  <a:pt x="0" y="0"/>
                </a:moveTo>
                <a:lnTo>
                  <a:pt x="7499588" y="0"/>
                </a:lnTo>
                <a:lnTo>
                  <a:pt x="7499588" y="8702353"/>
                </a:lnTo>
                <a:lnTo>
                  <a:pt x="0" y="8702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18779" y="3531585"/>
            <a:ext cx="3797395" cy="3298084"/>
          </a:xfrm>
          <a:custGeom>
            <a:avLst/>
            <a:gdLst/>
            <a:ahLst/>
            <a:cxnLst/>
            <a:rect l="l" t="t" r="r" b="b"/>
            <a:pathLst>
              <a:path w="3797395" h="3298084">
                <a:moveTo>
                  <a:pt x="0" y="0"/>
                </a:moveTo>
                <a:lnTo>
                  <a:pt x="3797396" y="0"/>
                </a:lnTo>
                <a:lnTo>
                  <a:pt x="3797396" y="3298084"/>
                </a:lnTo>
                <a:lnTo>
                  <a:pt x="0" y="32980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0090215" y="2625804"/>
            <a:ext cx="3797395" cy="3298084"/>
          </a:xfrm>
          <a:custGeom>
            <a:avLst/>
            <a:gdLst/>
            <a:ahLst/>
            <a:cxnLst/>
            <a:rect l="l" t="t" r="r" b="b"/>
            <a:pathLst>
              <a:path w="3797395" h="3298084">
                <a:moveTo>
                  <a:pt x="3797395" y="0"/>
                </a:moveTo>
                <a:lnTo>
                  <a:pt x="0" y="0"/>
                </a:lnTo>
                <a:lnTo>
                  <a:pt x="0" y="3298083"/>
                </a:lnTo>
                <a:lnTo>
                  <a:pt x="3797395" y="3298083"/>
                </a:lnTo>
                <a:lnTo>
                  <a:pt x="379739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14709">
            <a:off x="16257763" y="626428"/>
            <a:ext cx="4060475" cy="3476781"/>
          </a:xfrm>
          <a:custGeom>
            <a:avLst/>
            <a:gdLst/>
            <a:ahLst/>
            <a:cxnLst/>
            <a:rect l="l" t="t" r="r" b="b"/>
            <a:pathLst>
              <a:path w="4060475" h="3476781">
                <a:moveTo>
                  <a:pt x="0" y="0"/>
                </a:moveTo>
                <a:lnTo>
                  <a:pt x="4060474" y="0"/>
                </a:lnTo>
                <a:lnTo>
                  <a:pt x="4060474" y="3476781"/>
                </a:lnTo>
                <a:lnTo>
                  <a:pt x="0" y="34767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614709">
            <a:off x="9891956" y="8117084"/>
            <a:ext cx="1896123" cy="1623556"/>
          </a:xfrm>
          <a:custGeom>
            <a:avLst/>
            <a:gdLst/>
            <a:ahLst/>
            <a:cxnLst/>
            <a:rect l="l" t="t" r="r" b="b"/>
            <a:pathLst>
              <a:path w="1896123" h="1623556">
                <a:moveTo>
                  <a:pt x="0" y="0"/>
                </a:moveTo>
                <a:lnTo>
                  <a:pt x="1896124" y="0"/>
                </a:lnTo>
                <a:lnTo>
                  <a:pt x="1896124" y="1623555"/>
                </a:lnTo>
                <a:lnTo>
                  <a:pt x="0" y="16235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700000">
            <a:off x="16095544" y="8446522"/>
            <a:ext cx="1896123" cy="1623556"/>
          </a:xfrm>
          <a:custGeom>
            <a:avLst/>
            <a:gdLst/>
            <a:ahLst/>
            <a:cxnLst/>
            <a:rect l="l" t="t" r="r" b="b"/>
            <a:pathLst>
              <a:path w="1896123" h="1623556">
                <a:moveTo>
                  <a:pt x="0" y="0"/>
                </a:moveTo>
                <a:lnTo>
                  <a:pt x="1896123" y="0"/>
                </a:lnTo>
                <a:lnTo>
                  <a:pt x="1896123" y="1623556"/>
                </a:lnTo>
                <a:lnTo>
                  <a:pt x="0" y="16235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4296016" y="-1221123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0" y="0"/>
                </a:moveTo>
                <a:lnTo>
                  <a:pt x="5775683" y="0"/>
                </a:lnTo>
                <a:lnTo>
                  <a:pt x="57756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 flipH="1" flipV="1">
            <a:off x="4674470" y="-2266812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5775683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5775683" y="0"/>
                </a:lnTo>
                <a:lnTo>
                  <a:pt x="5775683" y="822960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82900" y="5407185"/>
            <a:ext cx="9852789" cy="367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00"/>
              </a:lnSpc>
              <a:spcBef>
                <a:spcPct val="0"/>
              </a:spcBef>
            </a:pPr>
            <a:r>
              <a:rPr lang="en-US" sz="7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LESSON 5: PRACTISING RESOURCE SHARING ON A NETWORK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8981" y="882634"/>
            <a:ext cx="12173076" cy="3888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60"/>
              </a:lnSpc>
              <a:spcBef>
                <a:spcPct val="0"/>
              </a:spcBef>
            </a:pPr>
            <a:r>
              <a:rPr lang="en-US" sz="7400" b="1">
                <a:solidFill>
                  <a:srgbClr val="883EC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BÀI 5: THỰC HÀNH CHIA SẺ TÀI NGUYÊN TRÊN MẠNG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0E3FF">
                <a:alpha val="100000"/>
              </a:srgbClr>
            </a:gs>
            <a:gs pos="100000">
              <a:srgbClr val="FF93DE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48074" y="7239350"/>
            <a:ext cx="13591853" cy="6548802"/>
          </a:xfrm>
          <a:custGeom>
            <a:avLst/>
            <a:gdLst/>
            <a:ahLst/>
            <a:cxnLst/>
            <a:rect l="l" t="t" r="r" b="b"/>
            <a:pathLst>
              <a:path w="13591853" h="6548802">
                <a:moveTo>
                  <a:pt x="0" y="0"/>
                </a:moveTo>
                <a:lnTo>
                  <a:pt x="13591852" y="0"/>
                </a:lnTo>
                <a:lnTo>
                  <a:pt x="13591852" y="6548802"/>
                </a:lnTo>
                <a:lnTo>
                  <a:pt x="0" y="6548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10021" y="3595816"/>
            <a:ext cx="9205233" cy="4863667"/>
            <a:chOff x="0" y="0"/>
            <a:chExt cx="2424424" cy="12809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4424" cy="1280966"/>
            </a:xfrm>
            <a:custGeom>
              <a:avLst/>
              <a:gdLst/>
              <a:ahLst/>
              <a:cxnLst/>
              <a:rect l="l" t="t" r="r" b="b"/>
              <a:pathLst>
                <a:path w="2424424" h="1280966">
                  <a:moveTo>
                    <a:pt x="84103" y="0"/>
                  </a:moveTo>
                  <a:lnTo>
                    <a:pt x="2340320" y="0"/>
                  </a:lnTo>
                  <a:cubicBezTo>
                    <a:pt x="2362626" y="0"/>
                    <a:pt x="2384018" y="8861"/>
                    <a:pt x="2399790" y="24633"/>
                  </a:cubicBezTo>
                  <a:cubicBezTo>
                    <a:pt x="2415563" y="40406"/>
                    <a:pt x="2424424" y="61798"/>
                    <a:pt x="2424424" y="84103"/>
                  </a:cubicBezTo>
                  <a:lnTo>
                    <a:pt x="2424424" y="1196862"/>
                  </a:lnTo>
                  <a:cubicBezTo>
                    <a:pt x="2424424" y="1243312"/>
                    <a:pt x="2386769" y="1280966"/>
                    <a:pt x="2340320" y="1280966"/>
                  </a:cubicBezTo>
                  <a:lnTo>
                    <a:pt x="84103" y="1280966"/>
                  </a:lnTo>
                  <a:cubicBezTo>
                    <a:pt x="37654" y="1280966"/>
                    <a:pt x="0" y="1243312"/>
                    <a:pt x="0" y="1196862"/>
                  </a:cubicBezTo>
                  <a:lnTo>
                    <a:pt x="0" y="84103"/>
                  </a:lnTo>
                  <a:cubicBezTo>
                    <a:pt x="0" y="37654"/>
                    <a:pt x="37654" y="0"/>
                    <a:pt x="84103" y="0"/>
                  </a:cubicBezTo>
                  <a:close/>
                </a:path>
              </a:pathLst>
            </a:custGeom>
            <a:solidFill>
              <a:srgbClr val="38207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424424" cy="1347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56397" y="3675927"/>
            <a:ext cx="8712482" cy="4703447"/>
            <a:chOff x="0" y="0"/>
            <a:chExt cx="2294645" cy="12387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4645" cy="1238768"/>
            </a:xfrm>
            <a:custGeom>
              <a:avLst/>
              <a:gdLst/>
              <a:ahLst/>
              <a:cxnLst/>
              <a:rect l="l" t="t" r="r" b="b"/>
              <a:pathLst>
                <a:path w="2294645" h="1238768">
                  <a:moveTo>
                    <a:pt x="88860" y="0"/>
                  </a:moveTo>
                  <a:lnTo>
                    <a:pt x="2205785" y="0"/>
                  </a:lnTo>
                  <a:cubicBezTo>
                    <a:pt x="2229352" y="0"/>
                    <a:pt x="2251954" y="9362"/>
                    <a:pt x="2268619" y="26027"/>
                  </a:cubicBezTo>
                  <a:cubicBezTo>
                    <a:pt x="2285283" y="42691"/>
                    <a:pt x="2294645" y="65293"/>
                    <a:pt x="2294645" y="88860"/>
                  </a:cubicBezTo>
                  <a:lnTo>
                    <a:pt x="2294645" y="1149908"/>
                  </a:lnTo>
                  <a:cubicBezTo>
                    <a:pt x="2294645" y="1198984"/>
                    <a:pt x="2254861" y="1238768"/>
                    <a:pt x="2205785" y="1238768"/>
                  </a:cubicBezTo>
                  <a:lnTo>
                    <a:pt x="88860" y="1238768"/>
                  </a:lnTo>
                  <a:cubicBezTo>
                    <a:pt x="65293" y="1238768"/>
                    <a:pt x="42691" y="1229406"/>
                    <a:pt x="26027" y="1212741"/>
                  </a:cubicBezTo>
                  <a:cubicBezTo>
                    <a:pt x="9362" y="1196077"/>
                    <a:pt x="0" y="1173475"/>
                    <a:pt x="0" y="1149908"/>
                  </a:cubicBezTo>
                  <a:lnTo>
                    <a:pt x="0" y="88860"/>
                  </a:lnTo>
                  <a:cubicBezTo>
                    <a:pt x="0" y="65293"/>
                    <a:pt x="9362" y="42691"/>
                    <a:pt x="26027" y="26027"/>
                  </a:cubicBezTo>
                  <a:cubicBezTo>
                    <a:pt x="42691" y="9362"/>
                    <a:pt x="65293" y="0"/>
                    <a:pt x="8886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294645" cy="130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68916" y="1505526"/>
            <a:ext cx="3558314" cy="3558314"/>
          </a:xfrm>
          <a:custGeom>
            <a:avLst/>
            <a:gdLst/>
            <a:ahLst/>
            <a:cxnLst/>
            <a:rect l="l" t="t" r="r" b="b"/>
            <a:pathLst>
              <a:path w="3558314" h="3558314">
                <a:moveTo>
                  <a:pt x="0" y="0"/>
                </a:moveTo>
                <a:lnTo>
                  <a:pt x="3558315" y="0"/>
                </a:lnTo>
                <a:lnTo>
                  <a:pt x="3558315" y="3558315"/>
                </a:lnTo>
                <a:lnTo>
                  <a:pt x="0" y="3558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5554173" y="1568775"/>
            <a:ext cx="2107152" cy="2107152"/>
          </a:xfrm>
          <a:custGeom>
            <a:avLst/>
            <a:gdLst/>
            <a:ahLst/>
            <a:cxnLst/>
            <a:rect l="l" t="t" r="r" b="b"/>
            <a:pathLst>
              <a:path w="2107152" h="2107152">
                <a:moveTo>
                  <a:pt x="2107152" y="0"/>
                </a:moveTo>
                <a:lnTo>
                  <a:pt x="0" y="0"/>
                </a:lnTo>
                <a:lnTo>
                  <a:pt x="0" y="2107152"/>
                </a:lnTo>
                <a:lnTo>
                  <a:pt x="2107152" y="2107152"/>
                </a:lnTo>
                <a:lnTo>
                  <a:pt x="210715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2348074" y="-3653144"/>
            <a:ext cx="13591853" cy="6548802"/>
          </a:xfrm>
          <a:custGeom>
            <a:avLst/>
            <a:gdLst/>
            <a:ahLst/>
            <a:cxnLst/>
            <a:rect l="l" t="t" r="r" b="b"/>
            <a:pathLst>
              <a:path w="13591853" h="6548802">
                <a:moveTo>
                  <a:pt x="0" y="6548802"/>
                </a:moveTo>
                <a:lnTo>
                  <a:pt x="13591852" y="6548802"/>
                </a:lnTo>
                <a:lnTo>
                  <a:pt x="13591852" y="0"/>
                </a:lnTo>
                <a:lnTo>
                  <a:pt x="0" y="0"/>
                </a:lnTo>
                <a:lnTo>
                  <a:pt x="0" y="654880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885454" y="4079779"/>
            <a:ext cx="1718670" cy="1578889"/>
          </a:xfrm>
          <a:custGeom>
            <a:avLst/>
            <a:gdLst/>
            <a:ahLst/>
            <a:cxnLst/>
            <a:rect l="l" t="t" r="r" b="b"/>
            <a:pathLst>
              <a:path w="1718670" h="1578889">
                <a:moveTo>
                  <a:pt x="0" y="0"/>
                </a:moveTo>
                <a:lnTo>
                  <a:pt x="1718669" y="0"/>
                </a:lnTo>
                <a:lnTo>
                  <a:pt x="1718669" y="1578889"/>
                </a:lnTo>
                <a:lnTo>
                  <a:pt x="0" y="1578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30872" y="6131629"/>
            <a:ext cx="1718670" cy="1578889"/>
          </a:xfrm>
          <a:custGeom>
            <a:avLst/>
            <a:gdLst/>
            <a:ahLst/>
            <a:cxnLst/>
            <a:rect l="l" t="t" r="r" b="b"/>
            <a:pathLst>
              <a:path w="1718670" h="1578889">
                <a:moveTo>
                  <a:pt x="0" y="0"/>
                </a:moveTo>
                <a:lnTo>
                  <a:pt x="1718670" y="0"/>
                </a:lnTo>
                <a:lnTo>
                  <a:pt x="1718670" y="1578889"/>
                </a:lnTo>
                <a:lnTo>
                  <a:pt x="0" y="1578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01338" y="1028700"/>
            <a:ext cx="4650183" cy="8229600"/>
          </a:xfrm>
          <a:custGeom>
            <a:avLst/>
            <a:gdLst/>
            <a:ahLst/>
            <a:cxnLst/>
            <a:rect l="l" t="t" r="r" b="b"/>
            <a:pathLst>
              <a:path w="4650183" h="8229600">
                <a:moveTo>
                  <a:pt x="0" y="0"/>
                </a:moveTo>
                <a:lnTo>
                  <a:pt x="4650183" y="0"/>
                </a:lnTo>
                <a:lnTo>
                  <a:pt x="46501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2635202">
            <a:off x="-321556" y="6283866"/>
            <a:ext cx="3170338" cy="2853304"/>
          </a:xfrm>
          <a:custGeom>
            <a:avLst/>
            <a:gdLst/>
            <a:ahLst/>
            <a:cxnLst/>
            <a:rect l="l" t="t" r="r" b="b"/>
            <a:pathLst>
              <a:path w="3170338" h="2853304">
                <a:moveTo>
                  <a:pt x="0" y="0"/>
                </a:moveTo>
                <a:lnTo>
                  <a:pt x="3170339" y="0"/>
                </a:lnTo>
                <a:lnTo>
                  <a:pt x="3170339" y="2853304"/>
                </a:lnTo>
                <a:lnTo>
                  <a:pt x="0" y="28533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V="1">
            <a:off x="14298045" y="5895148"/>
            <a:ext cx="1119846" cy="1119846"/>
          </a:xfrm>
          <a:custGeom>
            <a:avLst/>
            <a:gdLst/>
            <a:ahLst/>
            <a:cxnLst/>
            <a:rect l="l" t="t" r="r" b="b"/>
            <a:pathLst>
              <a:path w="1119846" h="1119846">
                <a:moveTo>
                  <a:pt x="0" y="1119846"/>
                </a:moveTo>
                <a:lnTo>
                  <a:pt x="1119846" y="1119846"/>
                </a:lnTo>
                <a:lnTo>
                  <a:pt x="1119846" y="0"/>
                </a:lnTo>
                <a:lnTo>
                  <a:pt x="0" y="0"/>
                </a:lnTo>
                <a:lnTo>
                  <a:pt x="0" y="1119846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4470889" y="1710627"/>
            <a:ext cx="2788411" cy="6317192"/>
          </a:xfrm>
          <a:custGeom>
            <a:avLst/>
            <a:gdLst/>
            <a:ahLst/>
            <a:cxnLst/>
            <a:rect l="l" t="t" r="r" b="b"/>
            <a:pathLst>
              <a:path w="2788411" h="6317192">
                <a:moveTo>
                  <a:pt x="2788411" y="0"/>
                </a:moveTo>
                <a:lnTo>
                  <a:pt x="0" y="0"/>
                </a:lnTo>
                <a:lnTo>
                  <a:pt x="0" y="6317193"/>
                </a:lnTo>
                <a:lnTo>
                  <a:pt x="2788411" y="6317193"/>
                </a:lnTo>
                <a:lnTo>
                  <a:pt x="2788411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745620">
            <a:off x="14319258" y="6666885"/>
            <a:ext cx="3689105" cy="3320194"/>
          </a:xfrm>
          <a:custGeom>
            <a:avLst/>
            <a:gdLst/>
            <a:ahLst/>
            <a:cxnLst/>
            <a:rect l="l" t="t" r="r" b="b"/>
            <a:pathLst>
              <a:path w="3689105" h="3320194">
                <a:moveTo>
                  <a:pt x="0" y="0"/>
                </a:moveTo>
                <a:lnTo>
                  <a:pt x="3689105" y="0"/>
                </a:lnTo>
                <a:lnTo>
                  <a:pt x="3689105" y="3320194"/>
                </a:lnTo>
                <a:lnTo>
                  <a:pt x="0" y="33201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789672" y="8027820"/>
            <a:ext cx="617981" cy="527063"/>
          </a:xfrm>
          <a:custGeom>
            <a:avLst/>
            <a:gdLst/>
            <a:ahLst/>
            <a:cxnLst/>
            <a:rect l="l" t="t" r="r" b="b"/>
            <a:pathLst>
              <a:path w="617981" h="527063">
                <a:moveTo>
                  <a:pt x="0" y="0"/>
                </a:moveTo>
                <a:lnTo>
                  <a:pt x="617981" y="0"/>
                </a:lnTo>
                <a:lnTo>
                  <a:pt x="617981" y="527062"/>
                </a:lnTo>
                <a:lnTo>
                  <a:pt x="0" y="5270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11943914" y="8063451"/>
            <a:ext cx="617981" cy="527063"/>
          </a:xfrm>
          <a:custGeom>
            <a:avLst/>
            <a:gdLst/>
            <a:ahLst/>
            <a:cxnLst/>
            <a:rect l="l" t="t" r="r" b="b"/>
            <a:pathLst>
              <a:path w="617981" h="527063">
                <a:moveTo>
                  <a:pt x="617981" y="0"/>
                </a:moveTo>
                <a:lnTo>
                  <a:pt x="0" y="0"/>
                </a:lnTo>
                <a:lnTo>
                  <a:pt x="0" y="527062"/>
                </a:lnTo>
                <a:lnTo>
                  <a:pt x="617981" y="527062"/>
                </a:lnTo>
                <a:lnTo>
                  <a:pt x="617981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800469" y="1527306"/>
            <a:ext cx="10170815" cy="175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8420">
                <a:solidFill>
                  <a:srgbClr val="38207D"/>
                </a:solidFill>
                <a:latin typeface="Georgia Pro" panose="02040502050405020303"/>
                <a:ea typeface="Georgia Pro" panose="02040502050405020303"/>
                <a:cs typeface="Georgia Pro" panose="02040502050405020303"/>
                <a:sym typeface="Georgia Pro" panose="02040502050405020303"/>
              </a:rPr>
              <a:t>THÀNH VIÊN</a:t>
            </a:r>
          </a:p>
          <a:p>
            <a:pPr marL="0" lvl="0" indent="0" algn="ctr">
              <a:lnSpc>
                <a:spcPts val="5705"/>
              </a:lnSpc>
            </a:pPr>
            <a:r>
              <a:rPr lang="en-US" sz="6005">
                <a:solidFill>
                  <a:srgbClr val="38207D"/>
                </a:solidFill>
                <a:latin typeface="Georgia Pro" panose="02040502050405020303"/>
                <a:ea typeface="Georgia Pro" panose="02040502050405020303"/>
                <a:cs typeface="Georgia Pro" panose="02040502050405020303"/>
                <a:sym typeface="Georgia Pro" panose="02040502050405020303"/>
              </a:rPr>
              <a:t>MEMBER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89672" y="4094770"/>
            <a:ext cx="6456112" cy="338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70"/>
              </a:lnSpc>
            </a:pPr>
            <a:r>
              <a:rPr lang="en-US" sz="4365" b="1">
                <a:solidFill>
                  <a:srgbClr val="38207D"/>
                </a:solidFill>
                <a:latin typeface="Canva Sans Medium" panose="020B0603030501040103"/>
                <a:ea typeface="Canva Sans Medium" panose="020B0603030501040103"/>
                <a:cs typeface="Canva Sans Medium" panose="020B0603030501040103"/>
                <a:sym typeface="Canva Sans Medium" panose="020B0603030501040103"/>
              </a:rPr>
              <a:t>Đoàn Trúc Ly</a:t>
            </a:r>
          </a:p>
          <a:p>
            <a:pPr algn="just">
              <a:lnSpc>
                <a:spcPts val="6770"/>
              </a:lnSpc>
            </a:pPr>
            <a:r>
              <a:rPr lang="en-US" sz="4365" b="1">
                <a:solidFill>
                  <a:srgbClr val="38207D"/>
                </a:solidFill>
                <a:latin typeface="Canva Sans Medium" panose="020B0603030501040103"/>
                <a:ea typeface="Canva Sans Medium" panose="020B0603030501040103"/>
                <a:cs typeface="Canva Sans Medium" panose="020B0603030501040103"/>
                <a:sym typeface="Canva Sans Medium" panose="020B0603030501040103"/>
              </a:rPr>
              <a:t>Lê Cẩm Tiên</a:t>
            </a:r>
          </a:p>
          <a:p>
            <a:pPr algn="just">
              <a:lnSpc>
                <a:spcPts val="6770"/>
              </a:lnSpc>
            </a:pPr>
            <a:r>
              <a:rPr lang="en-US" sz="4365" b="1">
                <a:solidFill>
                  <a:srgbClr val="38207D"/>
                </a:solidFill>
                <a:latin typeface="Canva Sans Medium" panose="020B0603030501040103"/>
                <a:ea typeface="Canva Sans Medium" panose="020B0603030501040103"/>
                <a:cs typeface="Canva Sans Medium" panose="020B0603030501040103"/>
                <a:sym typeface="Canva Sans Medium" panose="020B0603030501040103"/>
              </a:rPr>
              <a:t>Nguyễn Thị Xuân Mai</a:t>
            </a:r>
          </a:p>
          <a:p>
            <a:pPr algn="just">
              <a:lnSpc>
                <a:spcPts val="6770"/>
              </a:lnSpc>
            </a:pPr>
            <a:r>
              <a:rPr lang="en-US" sz="4365" b="1">
                <a:solidFill>
                  <a:srgbClr val="38207D"/>
                </a:solidFill>
                <a:latin typeface="Canva Sans Medium" panose="020B0603030501040103"/>
                <a:ea typeface="Canva Sans Medium" panose="020B0603030501040103"/>
                <a:cs typeface="Canva Sans Medium" panose="020B0603030501040103"/>
                <a:sym typeface="Canva Sans Medium" panose="020B0603030501040103"/>
              </a:rPr>
              <a:t>Nguyễn Thị Hà An </a:t>
            </a:r>
          </a:p>
        </p:txBody>
      </p:sp>
      <p:sp>
        <p:nvSpPr>
          <p:cNvPr id="23" name="Freeform 23"/>
          <p:cNvSpPr/>
          <p:nvPr/>
        </p:nvSpPr>
        <p:spPr>
          <a:xfrm>
            <a:off x="3989955" y="1147016"/>
            <a:ext cx="717020" cy="717020"/>
          </a:xfrm>
          <a:custGeom>
            <a:avLst/>
            <a:gdLst/>
            <a:ahLst/>
            <a:cxnLst/>
            <a:rect l="l" t="t" r="r" b="b"/>
            <a:pathLst>
              <a:path w="717020" h="717020">
                <a:moveTo>
                  <a:pt x="0" y="0"/>
                </a:moveTo>
                <a:lnTo>
                  <a:pt x="717020" y="0"/>
                </a:lnTo>
                <a:lnTo>
                  <a:pt x="717020" y="717020"/>
                </a:lnTo>
                <a:lnTo>
                  <a:pt x="0" y="717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flipV="1">
            <a:off x="13744789" y="1411047"/>
            <a:ext cx="452989" cy="452989"/>
          </a:xfrm>
          <a:custGeom>
            <a:avLst/>
            <a:gdLst/>
            <a:ahLst/>
            <a:cxnLst/>
            <a:rect l="l" t="t" r="r" b="b"/>
            <a:pathLst>
              <a:path w="452989" h="452989">
                <a:moveTo>
                  <a:pt x="0" y="452989"/>
                </a:moveTo>
                <a:lnTo>
                  <a:pt x="452989" y="452989"/>
                </a:lnTo>
                <a:lnTo>
                  <a:pt x="452989" y="0"/>
                </a:lnTo>
                <a:lnTo>
                  <a:pt x="0" y="0"/>
                </a:lnTo>
                <a:lnTo>
                  <a:pt x="0" y="45298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141754" y="4039413"/>
            <a:ext cx="5792022" cy="6543265"/>
          </a:xfrm>
          <a:custGeom>
            <a:avLst/>
            <a:gdLst/>
            <a:ahLst/>
            <a:cxnLst/>
            <a:rect l="l" t="t" r="r" b="b"/>
            <a:pathLst>
              <a:path w="5792022" h="6543265">
                <a:moveTo>
                  <a:pt x="0" y="0"/>
                </a:moveTo>
                <a:lnTo>
                  <a:pt x="5792022" y="0"/>
                </a:lnTo>
                <a:lnTo>
                  <a:pt x="5792022" y="6543265"/>
                </a:lnTo>
                <a:lnTo>
                  <a:pt x="0" y="65432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008093" y="1863648"/>
            <a:ext cx="10461335" cy="6840318"/>
            <a:chOff x="0" y="0"/>
            <a:chExt cx="2755249" cy="18015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55249" cy="1801565"/>
            </a:xfrm>
            <a:custGeom>
              <a:avLst/>
              <a:gdLst/>
              <a:ahLst/>
              <a:cxnLst/>
              <a:rect l="l" t="t" r="r" b="b"/>
              <a:pathLst>
                <a:path w="2755249" h="1801565">
                  <a:moveTo>
                    <a:pt x="56244" y="0"/>
                  </a:moveTo>
                  <a:lnTo>
                    <a:pt x="2699005" y="0"/>
                  </a:lnTo>
                  <a:cubicBezTo>
                    <a:pt x="2730067" y="0"/>
                    <a:pt x="2755249" y="25181"/>
                    <a:pt x="2755249" y="56244"/>
                  </a:cubicBezTo>
                  <a:lnTo>
                    <a:pt x="2755249" y="1745321"/>
                  </a:lnTo>
                  <a:cubicBezTo>
                    <a:pt x="2755249" y="1760238"/>
                    <a:pt x="2749323" y="1774544"/>
                    <a:pt x="2738775" y="1785092"/>
                  </a:cubicBezTo>
                  <a:cubicBezTo>
                    <a:pt x="2728227" y="1795640"/>
                    <a:pt x="2713922" y="1801565"/>
                    <a:pt x="2699005" y="1801565"/>
                  </a:cubicBezTo>
                  <a:lnTo>
                    <a:pt x="56244" y="1801565"/>
                  </a:lnTo>
                  <a:cubicBezTo>
                    <a:pt x="25181" y="1801565"/>
                    <a:pt x="0" y="1776384"/>
                    <a:pt x="0" y="1745321"/>
                  </a:cubicBezTo>
                  <a:lnTo>
                    <a:pt x="0" y="56244"/>
                  </a:lnTo>
                  <a:cubicBezTo>
                    <a:pt x="0" y="25181"/>
                    <a:pt x="25181" y="0"/>
                    <a:pt x="562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755249" cy="1839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601143" y="2130146"/>
            <a:ext cx="9814073" cy="3443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50"/>
              </a:lnSpc>
              <a:spcBef>
                <a:spcPct val="0"/>
              </a:spcBef>
            </a:pPr>
            <a:r>
              <a:rPr lang="en-US" sz="6535" b="1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I. CHIA SẺ TỆP VÀ THƯ MỤC TRÊN MẠNG CỤC BỘ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-972177" y="4039413"/>
            <a:ext cx="5792022" cy="6543265"/>
          </a:xfrm>
          <a:custGeom>
            <a:avLst/>
            <a:gdLst/>
            <a:ahLst/>
            <a:cxnLst/>
            <a:rect l="l" t="t" r="r" b="b"/>
            <a:pathLst>
              <a:path w="5792022" h="6543265">
                <a:moveTo>
                  <a:pt x="5792022" y="0"/>
                </a:moveTo>
                <a:lnTo>
                  <a:pt x="0" y="0"/>
                </a:lnTo>
                <a:lnTo>
                  <a:pt x="0" y="6543265"/>
                </a:lnTo>
                <a:lnTo>
                  <a:pt x="5792022" y="6543265"/>
                </a:lnTo>
                <a:lnTo>
                  <a:pt x="579202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3899053" flipH="1" flipV="1">
            <a:off x="-9683" y="1065827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5775683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5775683" y="0"/>
                </a:lnTo>
                <a:lnTo>
                  <a:pt x="5775683" y="8229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100000">
            <a:off x="12110474" y="1865515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0" y="0"/>
                </a:moveTo>
                <a:lnTo>
                  <a:pt x="5775683" y="0"/>
                </a:lnTo>
                <a:lnTo>
                  <a:pt x="57756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700000">
            <a:off x="1158968" y="3836638"/>
            <a:ext cx="1334525" cy="1142687"/>
          </a:xfrm>
          <a:custGeom>
            <a:avLst/>
            <a:gdLst/>
            <a:ahLst/>
            <a:cxnLst/>
            <a:rect l="l" t="t" r="r" b="b"/>
            <a:pathLst>
              <a:path w="1334525" h="1142687">
                <a:moveTo>
                  <a:pt x="0" y="0"/>
                </a:moveTo>
                <a:lnTo>
                  <a:pt x="1334525" y="0"/>
                </a:lnTo>
                <a:lnTo>
                  <a:pt x="1334525" y="1142686"/>
                </a:lnTo>
                <a:lnTo>
                  <a:pt x="0" y="11426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868698">
            <a:off x="13822118" y="1442193"/>
            <a:ext cx="1896123" cy="1623556"/>
          </a:xfrm>
          <a:custGeom>
            <a:avLst/>
            <a:gdLst/>
            <a:ahLst/>
            <a:cxnLst/>
            <a:rect l="l" t="t" r="r" b="b"/>
            <a:pathLst>
              <a:path w="1896123" h="1623556">
                <a:moveTo>
                  <a:pt x="0" y="0"/>
                </a:moveTo>
                <a:lnTo>
                  <a:pt x="1896123" y="0"/>
                </a:lnTo>
                <a:lnTo>
                  <a:pt x="1896123" y="1623556"/>
                </a:lnTo>
                <a:lnTo>
                  <a:pt x="0" y="1623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617979">
            <a:off x="-3544948" y="-1480780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0" y="0"/>
                </a:moveTo>
                <a:lnTo>
                  <a:pt x="6645892" y="0"/>
                </a:lnTo>
                <a:lnTo>
                  <a:pt x="6645892" y="5981303"/>
                </a:lnTo>
                <a:lnTo>
                  <a:pt x="0" y="5981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3196794">
            <a:off x="16203073" y="-600968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0" y="0"/>
                </a:moveTo>
                <a:lnTo>
                  <a:pt x="6645893" y="0"/>
                </a:lnTo>
                <a:lnTo>
                  <a:pt x="6645893" y="5981304"/>
                </a:lnTo>
                <a:lnTo>
                  <a:pt x="0" y="59813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4719994" y="4039413"/>
            <a:ext cx="844020" cy="208856"/>
            <a:chOff x="0" y="0"/>
            <a:chExt cx="1125361" cy="27847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78475" cy="27847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9ADB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16011" y="0"/>
              <a:ext cx="278475" cy="278475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2A9F1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46886" y="0"/>
              <a:ext cx="278475" cy="2784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83ECD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5" name="TextBox 25"/>
          <p:cNvSpPr txBox="1"/>
          <p:nvPr/>
        </p:nvSpPr>
        <p:spPr>
          <a:xfrm>
            <a:off x="4601143" y="5894590"/>
            <a:ext cx="8392730" cy="239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SHARING FILES AND FOLDERS ON A LOCAL AREA NETWORK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8232" y="182330"/>
            <a:ext cx="13938462" cy="1034411"/>
            <a:chOff x="0" y="0"/>
            <a:chExt cx="4013585" cy="297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13585" cy="297859"/>
            </a:xfrm>
            <a:custGeom>
              <a:avLst/>
              <a:gdLst/>
              <a:ahLst/>
              <a:cxnLst/>
              <a:rect l="l" t="t" r="r" b="b"/>
              <a:pathLst>
                <a:path w="4013585" h="297859">
                  <a:moveTo>
                    <a:pt x="0" y="0"/>
                  </a:moveTo>
                  <a:lnTo>
                    <a:pt x="4013585" y="0"/>
                  </a:lnTo>
                  <a:lnTo>
                    <a:pt x="4013585" y="297859"/>
                  </a:lnTo>
                  <a:lnTo>
                    <a:pt x="0" y="29785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13585" cy="335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4370" y="372830"/>
            <a:ext cx="10775430" cy="73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5"/>
              </a:lnSpc>
            </a:pPr>
            <a:r>
              <a:rPr lang="en-US" sz="6135" b="1" spc="-337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1. KHÁI NIỆM VÀ ĐIỀU KIỆN</a:t>
            </a:r>
          </a:p>
        </p:txBody>
      </p:sp>
      <p:sp>
        <p:nvSpPr>
          <p:cNvPr id="7" name="Freeform 7"/>
          <p:cNvSpPr/>
          <p:nvPr/>
        </p:nvSpPr>
        <p:spPr>
          <a:xfrm>
            <a:off x="17182365" y="1191482"/>
            <a:ext cx="4944380" cy="4216955"/>
          </a:xfrm>
          <a:custGeom>
            <a:avLst/>
            <a:gdLst/>
            <a:ahLst/>
            <a:cxnLst/>
            <a:rect l="l" t="t" r="r" b="b"/>
            <a:pathLst>
              <a:path w="4944380" h="4216955">
                <a:moveTo>
                  <a:pt x="0" y="0"/>
                </a:moveTo>
                <a:lnTo>
                  <a:pt x="4944379" y="0"/>
                </a:lnTo>
                <a:lnTo>
                  <a:pt x="4944379" y="4216955"/>
                </a:lnTo>
                <a:lnTo>
                  <a:pt x="0" y="421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899053" flipH="1" flipV="1">
            <a:off x="11962391" y="6454201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5775683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5775683" y="0"/>
                </a:lnTo>
                <a:lnTo>
                  <a:pt x="5775683" y="8229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8232" y="2131141"/>
            <a:ext cx="17054133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- Tài nguyên máy tính gồm dữ liệu, phần mềm và thiết bị.</a:t>
            </a:r>
          </a:p>
        </p:txBody>
      </p:sp>
      <p:sp>
        <p:nvSpPr>
          <p:cNvPr id="10" name="Freeform 10"/>
          <p:cNvSpPr/>
          <p:nvPr/>
        </p:nvSpPr>
        <p:spPr>
          <a:xfrm flipH="1" flipV="1">
            <a:off x="15400159" y="1876263"/>
            <a:ext cx="5775683" cy="8229600"/>
          </a:xfrm>
          <a:custGeom>
            <a:avLst/>
            <a:gdLst/>
            <a:ahLst/>
            <a:cxnLst/>
            <a:rect l="l" t="t" r="r" b="b"/>
            <a:pathLst>
              <a:path w="5775683" h="8229600">
                <a:moveTo>
                  <a:pt x="5775682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5775682" y="0"/>
                </a:lnTo>
                <a:lnTo>
                  <a:pt x="5775682" y="8229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90735" y="101760"/>
            <a:ext cx="1897265" cy="1623556"/>
          </a:xfrm>
          <a:custGeom>
            <a:avLst/>
            <a:gdLst/>
            <a:ahLst/>
            <a:cxnLst/>
            <a:rect l="l" t="t" r="r" b="b"/>
            <a:pathLst>
              <a:path w="1897265" h="1623556">
                <a:moveTo>
                  <a:pt x="0" y="0"/>
                </a:moveTo>
                <a:lnTo>
                  <a:pt x="1897265" y="0"/>
                </a:lnTo>
                <a:lnTo>
                  <a:pt x="1897265" y="1623555"/>
                </a:lnTo>
                <a:lnTo>
                  <a:pt x="0" y="1623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-3630" y="1174331"/>
            <a:ext cx="9417050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1. Concepts and Conditions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231472" y="4834458"/>
            <a:ext cx="3859248" cy="3302492"/>
          </a:xfrm>
          <a:custGeom>
            <a:avLst/>
            <a:gdLst/>
            <a:ahLst/>
            <a:cxnLst/>
            <a:rect l="l" t="t" r="r" b="b"/>
            <a:pathLst>
              <a:path w="3859248" h="3302492">
                <a:moveTo>
                  <a:pt x="0" y="0"/>
                </a:moveTo>
                <a:lnTo>
                  <a:pt x="3859247" y="0"/>
                </a:lnTo>
                <a:lnTo>
                  <a:pt x="3859247" y="3302493"/>
                </a:lnTo>
                <a:lnTo>
                  <a:pt x="0" y="33024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036479" y="9359292"/>
            <a:ext cx="2168214" cy="1855416"/>
          </a:xfrm>
          <a:custGeom>
            <a:avLst/>
            <a:gdLst/>
            <a:ahLst/>
            <a:cxnLst/>
            <a:rect l="l" t="t" r="r" b="b"/>
            <a:pathLst>
              <a:path w="2168214" h="1855416">
                <a:moveTo>
                  <a:pt x="0" y="0"/>
                </a:moveTo>
                <a:lnTo>
                  <a:pt x="2168214" y="0"/>
                </a:lnTo>
                <a:lnTo>
                  <a:pt x="2168214" y="1855416"/>
                </a:lnTo>
                <a:lnTo>
                  <a:pt x="0" y="1855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7097" y="2996624"/>
            <a:ext cx="18292646" cy="779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5"/>
              </a:lnSpc>
              <a:spcBef>
                <a:spcPct val="0"/>
              </a:spcBef>
            </a:pPr>
            <a:r>
              <a:rPr lang="en-US" sz="46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Computer resources include data, software, and devices.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097" y="3863482"/>
            <a:ext cx="17706977" cy="158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Chia sẻ tài nguyên giúp nhiều máy tính sử dụng chung qua mạng.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232" y="5437012"/>
            <a:ext cx="18431512" cy="158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- Resource sharing allows multiple computers to use resources over a network.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166" y="6939422"/>
            <a:ext cx="18159768" cy="158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-  Điều kiện: Các máy tính được kết nối mạng và được cấp quyền truy cập.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4370" y="8592185"/>
            <a:ext cx="17816726" cy="158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Conditions: Computers must be connected to a network and have access permission.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6855" y="207054"/>
            <a:ext cx="12949321" cy="74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0"/>
              </a:lnSpc>
            </a:pPr>
            <a:r>
              <a:rPr lang="en-US" sz="6145" b="1" spc="-337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2. THIẾT LẬP MÔI TRƯỜNG CHIA SẺ</a:t>
            </a:r>
          </a:p>
        </p:txBody>
      </p:sp>
      <p:sp>
        <p:nvSpPr>
          <p:cNvPr id="4" name="Freeform 4"/>
          <p:cNvSpPr/>
          <p:nvPr/>
        </p:nvSpPr>
        <p:spPr>
          <a:xfrm>
            <a:off x="16691674" y="8959122"/>
            <a:ext cx="1897265" cy="1623556"/>
          </a:xfrm>
          <a:custGeom>
            <a:avLst/>
            <a:gdLst/>
            <a:ahLst/>
            <a:cxnLst/>
            <a:rect l="l" t="t" r="r" b="b"/>
            <a:pathLst>
              <a:path w="1897265" h="1623556">
                <a:moveTo>
                  <a:pt x="0" y="0"/>
                </a:moveTo>
                <a:lnTo>
                  <a:pt x="1897265" y="0"/>
                </a:lnTo>
                <a:lnTo>
                  <a:pt x="1897265" y="1623556"/>
                </a:lnTo>
                <a:lnTo>
                  <a:pt x="0" y="1623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67190" y="838632"/>
            <a:ext cx="1286955" cy="1101292"/>
          </a:xfrm>
          <a:custGeom>
            <a:avLst/>
            <a:gdLst/>
            <a:ahLst/>
            <a:cxnLst/>
            <a:rect l="l" t="t" r="r" b="b"/>
            <a:pathLst>
              <a:path w="1286955" h="1101292">
                <a:moveTo>
                  <a:pt x="0" y="0"/>
                </a:moveTo>
                <a:lnTo>
                  <a:pt x="1286955" y="0"/>
                </a:lnTo>
                <a:lnTo>
                  <a:pt x="1286955" y="1101292"/>
                </a:lnTo>
                <a:lnTo>
                  <a:pt x="0" y="1101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776656" y="9370234"/>
            <a:ext cx="3710132" cy="1769486"/>
          </a:xfrm>
          <a:custGeom>
            <a:avLst/>
            <a:gdLst/>
            <a:ahLst/>
            <a:cxnLst/>
            <a:rect l="l" t="t" r="r" b="b"/>
            <a:pathLst>
              <a:path w="3710132" h="1769486">
                <a:moveTo>
                  <a:pt x="0" y="0"/>
                </a:moveTo>
                <a:lnTo>
                  <a:pt x="3710133" y="0"/>
                </a:lnTo>
                <a:lnTo>
                  <a:pt x="3710133" y="1769485"/>
                </a:lnTo>
                <a:lnTo>
                  <a:pt x="0" y="1769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9424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6737321" y="-658684"/>
            <a:ext cx="3101358" cy="2598609"/>
          </a:xfrm>
          <a:custGeom>
            <a:avLst/>
            <a:gdLst/>
            <a:ahLst/>
            <a:cxnLst/>
            <a:rect l="l" t="t" r="r" b="b"/>
            <a:pathLst>
              <a:path w="3101358" h="2598609">
                <a:moveTo>
                  <a:pt x="3101358" y="0"/>
                </a:moveTo>
                <a:lnTo>
                  <a:pt x="0" y="0"/>
                </a:lnTo>
                <a:lnTo>
                  <a:pt x="0" y="2598608"/>
                </a:lnTo>
                <a:lnTo>
                  <a:pt x="3101358" y="2598608"/>
                </a:lnTo>
                <a:lnTo>
                  <a:pt x="3101358" y="0"/>
                </a:lnTo>
                <a:close/>
              </a:path>
            </a:pathLst>
          </a:custGeom>
          <a:blipFill>
            <a:blip r:embed="rId3"/>
            <a:stretch>
              <a:fillRect b="-212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3599" y="4460661"/>
            <a:ext cx="7587345" cy="4428631"/>
          </a:xfrm>
          <a:custGeom>
            <a:avLst/>
            <a:gdLst/>
            <a:ahLst/>
            <a:cxnLst/>
            <a:rect l="l" t="t" r="r" b="b"/>
            <a:pathLst>
              <a:path w="7587345" h="4428631">
                <a:moveTo>
                  <a:pt x="0" y="0"/>
                </a:moveTo>
                <a:lnTo>
                  <a:pt x="7587346" y="0"/>
                </a:lnTo>
                <a:lnTo>
                  <a:pt x="7587346" y="4428631"/>
                </a:lnTo>
                <a:lnTo>
                  <a:pt x="0" y="44286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8" t="-758" b="-1296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734699" y="4818802"/>
            <a:ext cx="5299662" cy="4048702"/>
          </a:xfrm>
          <a:custGeom>
            <a:avLst/>
            <a:gdLst/>
            <a:ahLst/>
            <a:cxnLst/>
            <a:rect l="l" t="t" r="r" b="b"/>
            <a:pathLst>
              <a:path w="5299662" h="4048702">
                <a:moveTo>
                  <a:pt x="0" y="0"/>
                </a:moveTo>
                <a:lnTo>
                  <a:pt x="5299662" y="0"/>
                </a:lnTo>
                <a:lnTo>
                  <a:pt x="5299662" y="4048701"/>
                </a:lnTo>
                <a:lnTo>
                  <a:pt x="0" y="4048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557" r="-2575" b="-24782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-1100556" y="842399"/>
            <a:ext cx="15174691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2. Setting Up the Sharing Environment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599" y="1863724"/>
            <a:ext cx="9331407" cy="7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Mở Advanced Sharing Settings.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599" y="2709544"/>
            <a:ext cx="8716247" cy="145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Open Advanced Sharing Settings.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0" y="1822145"/>
            <a:ext cx="9252163" cy="140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5"/>
              </a:lnSpc>
              <a:spcBef>
                <a:spcPct val="0"/>
              </a:spcBef>
            </a:pPr>
            <a:r>
              <a:rPr lang="en-US" sz="4055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Bật Network discovery và File and printer sharing.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3315757"/>
            <a:ext cx="8852866" cy="1398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5"/>
              </a:lnSpc>
              <a:spcBef>
                <a:spcPct val="0"/>
              </a:spcBef>
            </a:pPr>
            <a:r>
              <a:rPr lang="en-US" sz="402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Turn on Network discovery and File and printer sharing.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3531" y="9100994"/>
            <a:ext cx="7400669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5.1 . Thiết lập chế độ chia sẻ nâng cao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89028" y="9086578"/>
            <a:ext cx="7654294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5.2 . Các máy tính được nhìn thấy trên mạng qua File Browser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38238" y="8172817"/>
            <a:ext cx="2407826" cy="2060460"/>
          </a:xfrm>
          <a:custGeom>
            <a:avLst/>
            <a:gdLst/>
            <a:ahLst/>
            <a:cxnLst/>
            <a:rect l="l" t="t" r="r" b="b"/>
            <a:pathLst>
              <a:path w="2407826" h="2060460">
                <a:moveTo>
                  <a:pt x="0" y="0"/>
                </a:moveTo>
                <a:lnTo>
                  <a:pt x="2407825" y="0"/>
                </a:lnTo>
                <a:lnTo>
                  <a:pt x="2407825" y="2060460"/>
                </a:lnTo>
                <a:lnTo>
                  <a:pt x="0" y="20604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3343839" y="35472"/>
            <a:ext cx="5302225" cy="5345527"/>
          </a:xfrm>
          <a:custGeom>
            <a:avLst/>
            <a:gdLst/>
            <a:ahLst/>
            <a:cxnLst/>
            <a:rect l="l" t="t" r="r" b="b"/>
            <a:pathLst>
              <a:path w="5302225" h="5345527">
                <a:moveTo>
                  <a:pt x="5302224" y="5345527"/>
                </a:moveTo>
                <a:lnTo>
                  <a:pt x="0" y="5345527"/>
                </a:lnTo>
                <a:lnTo>
                  <a:pt x="0" y="0"/>
                </a:lnTo>
                <a:lnTo>
                  <a:pt x="5302224" y="0"/>
                </a:lnTo>
                <a:lnTo>
                  <a:pt x="5302224" y="5345527"/>
                </a:lnTo>
                <a:close/>
              </a:path>
            </a:pathLst>
          </a:custGeom>
          <a:blipFill>
            <a:blip r:embed="rId4"/>
            <a:stretch>
              <a:fillRect t="-97903" r="-40026"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2708387" y="6001883"/>
            <a:ext cx="5302225" cy="5345527"/>
          </a:xfrm>
          <a:custGeom>
            <a:avLst/>
            <a:gdLst/>
            <a:ahLst/>
            <a:cxnLst/>
            <a:rect l="l" t="t" r="r" b="b"/>
            <a:pathLst>
              <a:path w="5302225" h="5345527">
                <a:moveTo>
                  <a:pt x="5302225" y="5345527"/>
                </a:moveTo>
                <a:lnTo>
                  <a:pt x="0" y="5345527"/>
                </a:lnTo>
                <a:lnTo>
                  <a:pt x="0" y="0"/>
                </a:lnTo>
                <a:lnTo>
                  <a:pt x="5302225" y="0"/>
                </a:lnTo>
                <a:lnTo>
                  <a:pt x="5302225" y="5345527"/>
                </a:lnTo>
                <a:close/>
              </a:path>
            </a:pathLst>
          </a:custGeom>
          <a:blipFill>
            <a:blip r:embed="rId4"/>
            <a:stretch>
              <a:fillRect t="-97903" r="-4002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07230" y="5887603"/>
            <a:ext cx="2561540" cy="2191999"/>
          </a:xfrm>
          <a:custGeom>
            <a:avLst/>
            <a:gdLst/>
            <a:ahLst/>
            <a:cxnLst/>
            <a:rect l="l" t="t" r="r" b="b"/>
            <a:pathLst>
              <a:path w="2561540" h="2191999">
                <a:moveTo>
                  <a:pt x="0" y="0"/>
                </a:moveTo>
                <a:lnTo>
                  <a:pt x="2561540" y="0"/>
                </a:lnTo>
                <a:lnTo>
                  <a:pt x="2561540" y="2191999"/>
                </a:lnTo>
                <a:lnTo>
                  <a:pt x="0" y="2191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09925" y="166571"/>
            <a:ext cx="5520444" cy="3789045"/>
          </a:xfrm>
          <a:custGeom>
            <a:avLst/>
            <a:gdLst/>
            <a:ahLst/>
            <a:cxnLst/>
            <a:rect l="l" t="t" r="r" b="b"/>
            <a:pathLst>
              <a:path w="5520444" h="3789045">
                <a:moveTo>
                  <a:pt x="0" y="0"/>
                </a:moveTo>
                <a:lnTo>
                  <a:pt x="5520443" y="0"/>
                </a:lnTo>
                <a:lnTo>
                  <a:pt x="5520443" y="3789045"/>
                </a:lnTo>
                <a:lnTo>
                  <a:pt x="0" y="37890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4" b="-2461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43265" y="4796442"/>
            <a:ext cx="4570006" cy="4473728"/>
          </a:xfrm>
          <a:custGeom>
            <a:avLst/>
            <a:gdLst/>
            <a:ahLst/>
            <a:cxnLst/>
            <a:rect l="l" t="t" r="r" b="b"/>
            <a:pathLst>
              <a:path w="4570006" h="4473728">
                <a:moveTo>
                  <a:pt x="0" y="0"/>
                </a:moveTo>
                <a:lnTo>
                  <a:pt x="4570006" y="0"/>
                </a:lnTo>
                <a:lnTo>
                  <a:pt x="4570006" y="4473728"/>
                </a:lnTo>
                <a:lnTo>
                  <a:pt x="0" y="44737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233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4301" y="7189332"/>
            <a:ext cx="9869308" cy="169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Choose Private network for a trusted network.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8380" y="5338490"/>
            <a:ext cx="10442468" cy="1694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60"/>
              </a:lnSpc>
              <a:spcBef>
                <a:spcPct val="0"/>
              </a:spcBef>
            </a:pPr>
            <a:r>
              <a:rPr lang="en-US" sz="4900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- Chọn Private network cho mạng đáng tin cậy.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8855" y="1956319"/>
            <a:ext cx="10736984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Turn on Public folder sharing if necessary.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8855" y="748952"/>
            <a:ext cx="1073698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Bật Public folder sharing nếu cần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40459" y="4100482"/>
            <a:ext cx="8954448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5.3 . Của sổ thiết lập chia sẻ thư mục công cộng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36397" y="9460670"/>
            <a:ext cx="687421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5.4 . Giao diện Private Network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4029" y="183800"/>
            <a:ext cx="4037984" cy="4268893"/>
          </a:xfrm>
          <a:custGeom>
            <a:avLst/>
            <a:gdLst/>
            <a:ahLst/>
            <a:cxnLst/>
            <a:rect l="l" t="t" r="r" b="b"/>
            <a:pathLst>
              <a:path w="4037984" h="4268893">
                <a:moveTo>
                  <a:pt x="0" y="0"/>
                </a:moveTo>
                <a:lnTo>
                  <a:pt x="4037984" y="0"/>
                </a:lnTo>
                <a:lnTo>
                  <a:pt x="4037984" y="4268893"/>
                </a:lnTo>
                <a:lnTo>
                  <a:pt x="0" y="4268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465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84029" y="5104627"/>
            <a:ext cx="3657576" cy="4365479"/>
          </a:xfrm>
          <a:custGeom>
            <a:avLst/>
            <a:gdLst/>
            <a:ahLst/>
            <a:cxnLst/>
            <a:rect l="l" t="t" r="r" b="b"/>
            <a:pathLst>
              <a:path w="3657576" h="4365479">
                <a:moveTo>
                  <a:pt x="0" y="0"/>
                </a:moveTo>
                <a:lnTo>
                  <a:pt x="3657576" y="0"/>
                </a:lnTo>
                <a:lnTo>
                  <a:pt x="3657576" y="4365479"/>
                </a:lnTo>
                <a:lnTo>
                  <a:pt x="0" y="4365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033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83905" y="599426"/>
            <a:ext cx="10296568" cy="736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0"/>
              </a:lnSpc>
              <a:spcBef>
                <a:spcPct val="0"/>
              </a:spcBef>
            </a:pPr>
            <a:r>
              <a:rPr lang="en-US" sz="6145" b="1" u="none" strike="noStrike" spc="-337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3. CHIA SẺ TỆP VÀ THƯ MỤC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2307" y="1447162"/>
            <a:ext cx="8777206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3.Sharing Files and Folders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7108" y="2662989"/>
            <a:ext cx="12866921" cy="69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Nháy chuột phải vào thư mục và chọn Properties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7108" y="3614917"/>
            <a:ext cx="11338392" cy="69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Right-click the folder and select Properties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7108" y="4539477"/>
            <a:ext cx="8927604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Chọn Sharing → Advanced Sharing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7170" y="5485130"/>
            <a:ext cx="9925685" cy="735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Select Sharing → Advanced Sharing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775523" y="6362083"/>
            <a:ext cx="8882763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- Đánh dấu Share this folder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586954" y="7286643"/>
            <a:ext cx="7633867" cy="69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- Check Share this folder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7108" y="8210924"/>
            <a:ext cx="11338392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  <a:spcBef>
                <a:spcPct val="0"/>
              </a:spcBef>
            </a:pPr>
            <a:r>
              <a:rPr lang="en-US" sz="41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Chọn Permissions để cấp quyền truy cập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7170" y="9092565"/>
            <a:ext cx="10513060" cy="717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Select Permissions to set access rights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12975" y="4558527"/>
            <a:ext cx="4580092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5.5 . Cửa sổ Properties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63702" y="9600565"/>
            <a:ext cx="5678639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Hình 5.6 . Cửa sổ thiết lập chia sẻ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962" y="0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5" y="0"/>
                </a:lnTo>
                <a:lnTo>
                  <a:pt x="18685175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5895" y="8465636"/>
            <a:ext cx="3780082" cy="3234747"/>
          </a:xfrm>
          <a:custGeom>
            <a:avLst/>
            <a:gdLst/>
            <a:ahLst/>
            <a:cxnLst/>
            <a:rect l="l" t="t" r="r" b="b"/>
            <a:pathLst>
              <a:path w="3780082" h="3234747">
                <a:moveTo>
                  <a:pt x="0" y="0"/>
                </a:moveTo>
                <a:lnTo>
                  <a:pt x="3780082" y="0"/>
                </a:lnTo>
                <a:lnTo>
                  <a:pt x="3780082" y="3234748"/>
                </a:lnTo>
                <a:lnTo>
                  <a:pt x="0" y="32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8932" y="265827"/>
            <a:ext cx="15144091" cy="736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0"/>
              </a:lnSpc>
              <a:spcBef>
                <a:spcPct val="0"/>
              </a:spcBef>
            </a:pPr>
            <a:r>
              <a:rPr lang="en-US" sz="6145" b="1" u="none" strike="noStrike" spc="-337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4. TRUY CẬP VÀ HỦY CHIA SẺ THƯ MỤC</a:t>
            </a:r>
          </a:p>
        </p:txBody>
      </p:sp>
      <p:sp>
        <p:nvSpPr>
          <p:cNvPr id="5" name="Freeform 5"/>
          <p:cNvSpPr/>
          <p:nvPr/>
        </p:nvSpPr>
        <p:spPr>
          <a:xfrm flipH="1" flipV="1">
            <a:off x="13084750" y="7547894"/>
            <a:ext cx="7424530" cy="6120103"/>
          </a:xfrm>
          <a:custGeom>
            <a:avLst/>
            <a:gdLst/>
            <a:ahLst/>
            <a:cxnLst/>
            <a:rect l="l" t="t" r="r" b="b"/>
            <a:pathLst>
              <a:path w="7424530" h="6120103">
                <a:moveTo>
                  <a:pt x="7424530" y="6120103"/>
                </a:moveTo>
                <a:lnTo>
                  <a:pt x="0" y="6120103"/>
                </a:lnTo>
                <a:lnTo>
                  <a:pt x="0" y="0"/>
                </a:lnTo>
                <a:lnTo>
                  <a:pt x="7424530" y="0"/>
                </a:lnTo>
                <a:lnTo>
                  <a:pt x="7424530" y="6120103"/>
                </a:lnTo>
                <a:close/>
              </a:path>
            </a:pathLst>
          </a:custGeom>
          <a:blipFill>
            <a:blip r:embed="rId4"/>
            <a:stretch>
              <a:fillRect t="-72856"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561260" y="5665978"/>
            <a:ext cx="5302225" cy="5345527"/>
          </a:xfrm>
          <a:custGeom>
            <a:avLst/>
            <a:gdLst/>
            <a:ahLst/>
            <a:cxnLst/>
            <a:rect l="l" t="t" r="r" b="b"/>
            <a:pathLst>
              <a:path w="5302225" h="5345527">
                <a:moveTo>
                  <a:pt x="5302225" y="5345527"/>
                </a:moveTo>
                <a:lnTo>
                  <a:pt x="0" y="5345527"/>
                </a:lnTo>
                <a:lnTo>
                  <a:pt x="0" y="0"/>
                </a:lnTo>
                <a:lnTo>
                  <a:pt x="5302225" y="0"/>
                </a:lnTo>
                <a:lnTo>
                  <a:pt x="5302225" y="5345527"/>
                </a:lnTo>
                <a:close/>
              </a:path>
            </a:pathLst>
          </a:custGeom>
          <a:blipFill>
            <a:blip r:embed="rId4"/>
            <a:stretch>
              <a:fillRect t="-97903" r="-4002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35612" y="9096069"/>
            <a:ext cx="1766758" cy="1511876"/>
          </a:xfrm>
          <a:custGeom>
            <a:avLst/>
            <a:gdLst/>
            <a:ahLst/>
            <a:cxnLst/>
            <a:rect l="l" t="t" r="r" b="b"/>
            <a:pathLst>
              <a:path w="1766758" h="1511876">
                <a:moveTo>
                  <a:pt x="0" y="0"/>
                </a:moveTo>
                <a:lnTo>
                  <a:pt x="1766757" y="0"/>
                </a:lnTo>
                <a:lnTo>
                  <a:pt x="1766757" y="1511877"/>
                </a:lnTo>
                <a:lnTo>
                  <a:pt x="0" y="1511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7035936" y="8987696"/>
            <a:ext cx="3101358" cy="2598609"/>
          </a:xfrm>
          <a:custGeom>
            <a:avLst/>
            <a:gdLst/>
            <a:ahLst/>
            <a:cxnLst/>
            <a:rect l="l" t="t" r="r" b="b"/>
            <a:pathLst>
              <a:path w="3101358" h="2598609">
                <a:moveTo>
                  <a:pt x="3101358" y="0"/>
                </a:moveTo>
                <a:lnTo>
                  <a:pt x="0" y="0"/>
                </a:lnTo>
                <a:lnTo>
                  <a:pt x="0" y="2598608"/>
                </a:lnTo>
                <a:lnTo>
                  <a:pt x="3101358" y="2598608"/>
                </a:lnTo>
                <a:lnTo>
                  <a:pt x="3101358" y="0"/>
                </a:lnTo>
                <a:close/>
              </a:path>
            </a:pathLst>
          </a:custGeom>
          <a:blipFill>
            <a:blip r:embed="rId3"/>
            <a:stretch>
              <a:fillRect b="-2129"/>
            </a:stretch>
          </a:blipFill>
        </p:spPr>
      </p:sp>
      <p:sp>
        <p:nvSpPr>
          <p:cNvPr id="9" name="AutoShape 9"/>
          <p:cNvSpPr/>
          <p:nvPr/>
        </p:nvSpPr>
        <p:spPr>
          <a:xfrm flipH="1">
            <a:off x="9373041" y="2231863"/>
            <a:ext cx="23812" cy="7387097"/>
          </a:xfrm>
          <a:prstGeom prst="line">
            <a:avLst/>
          </a:prstGeom>
          <a:ln w="47625" cap="rnd">
            <a:solidFill>
              <a:srgbClr val="883EC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-338328" y="935655"/>
            <a:ext cx="11987572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4.Accessing and Unsharing Folders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6889" y="2041710"/>
            <a:ext cx="6910686" cy="169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60"/>
              </a:lnSpc>
              <a:spcBef>
                <a:spcPct val="0"/>
              </a:spcBef>
            </a:pPr>
            <a:r>
              <a:rPr lang="en-US" sz="4900" b="1" u="none" strike="noStrike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Truy cập / Accessing</a:t>
            </a:r>
          </a:p>
          <a:p>
            <a:pPr marL="0" lvl="0" indent="0" algn="l">
              <a:lnSpc>
                <a:spcPts val="6860"/>
              </a:lnSpc>
              <a:spcBef>
                <a:spcPct val="0"/>
              </a:spcBef>
            </a:pPr>
            <a:endParaRPr lang="en-US" sz="4900" b="1" u="none" strike="noStrike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8932" y="3184375"/>
            <a:ext cx="8469957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>
                <a:solidFill>
                  <a:srgbClr val="38207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Mở File Explorer → Network.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0182" y="4312771"/>
            <a:ext cx="8945662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Open File Explorer → Network.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8932" y="5441866"/>
            <a:ext cx="8765412" cy="16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>
                <a:solidFill>
                  <a:srgbClr val="38207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Chọn máy tính và thư mục được chia sẻ.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46816" y="2012684"/>
            <a:ext cx="7012484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20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Hủy chia sẻ / Unsharing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92967" y="2908321"/>
            <a:ext cx="8366938" cy="1623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>
                <a:solidFill>
                  <a:srgbClr val="38207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Mở Properties → Sharing → Advanced Sharing.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92967" y="4570116"/>
            <a:ext cx="9637911" cy="1623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Open Properties → Sharing → Advanced Sharing.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92967" y="6150577"/>
            <a:ext cx="9578216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>
                <a:solidFill>
                  <a:srgbClr val="38207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Bỏ dấu tích Share this folder.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56110" y="7107522"/>
            <a:ext cx="8001992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- Uncheck Share this folder.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92967" y="8064466"/>
            <a:ext cx="6546354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 b="1">
                <a:solidFill>
                  <a:srgbClr val="38207D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Nhấn Apply hoặc OK.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92967" y="8945211"/>
            <a:ext cx="5508030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Click Apply or OK.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8932" y="7256062"/>
            <a:ext cx="8346433" cy="2452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  <a:spcBef>
                <a:spcPct val="0"/>
              </a:spcBef>
            </a:pPr>
            <a:r>
              <a:rPr lang="en-US" sz="4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Select the computer and the shared folder.</a:t>
            </a:r>
          </a:p>
          <a:p>
            <a:pPr algn="ctr">
              <a:lnSpc>
                <a:spcPts val="6580"/>
              </a:lnSpc>
              <a:spcBef>
                <a:spcPct val="0"/>
              </a:spcBef>
            </a:pPr>
            <a:endParaRPr lang="en-US" sz="47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78464" y="4424689"/>
            <a:ext cx="1766758" cy="1511876"/>
          </a:xfrm>
          <a:custGeom>
            <a:avLst/>
            <a:gdLst/>
            <a:ahLst/>
            <a:cxnLst/>
            <a:rect l="l" t="t" r="r" b="b"/>
            <a:pathLst>
              <a:path w="1766758" h="1511876">
                <a:moveTo>
                  <a:pt x="0" y="0"/>
                </a:moveTo>
                <a:lnTo>
                  <a:pt x="1766758" y="0"/>
                </a:lnTo>
                <a:lnTo>
                  <a:pt x="1766758" y="1511876"/>
                </a:lnTo>
                <a:lnTo>
                  <a:pt x="0" y="1511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6734444" y="8987696"/>
            <a:ext cx="3101358" cy="2598609"/>
          </a:xfrm>
          <a:custGeom>
            <a:avLst/>
            <a:gdLst/>
            <a:ahLst/>
            <a:cxnLst/>
            <a:rect l="l" t="t" r="r" b="b"/>
            <a:pathLst>
              <a:path w="3101358" h="2598609">
                <a:moveTo>
                  <a:pt x="3101358" y="0"/>
                </a:moveTo>
                <a:lnTo>
                  <a:pt x="0" y="0"/>
                </a:lnTo>
                <a:lnTo>
                  <a:pt x="0" y="2598608"/>
                </a:lnTo>
                <a:lnTo>
                  <a:pt x="3101358" y="2598608"/>
                </a:lnTo>
                <a:lnTo>
                  <a:pt x="3101358" y="0"/>
                </a:lnTo>
                <a:close/>
              </a:path>
            </a:pathLst>
          </a:custGeom>
          <a:blipFill>
            <a:blip r:embed="rId3"/>
            <a:stretch>
              <a:fillRect b="-2129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7042" y="1028700"/>
            <a:ext cx="10999793" cy="740628"/>
            <a:chOff x="0" y="0"/>
            <a:chExt cx="14666391" cy="987504"/>
          </a:xfrm>
        </p:grpSpPr>
        <p:grpSp>
          <p:nvGrpSpPr>
            <p:cNvPr id="6" name="Group 6"/>
            <p:cNvGrpSpPr/>
            <p:nvPr/>
          </p:nvGrpSpPr>
          <p:grpSpPr>
            <a:xfrm>
              <a:off x="236214" y="0"/>
              <a:ext cx="14430177" cy="987504"/>
              <a:chOff x="0" y="0"/>
              <a:chExt cx="3000770" cy="20535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000770" cy="205353"/>
              </a:xfrm>
              <a:custGeom>
                <a:avLst/>
                <a:gdLst/>
                <a:ahLst/>
                <a:cxnLst/>
                <a:rect l="l" t="t" r="r" b="b"/>
                <a:pathLst>
                  <a:path w="3000770" h="205353">
                    <a:moveTo>
                      <a:pt x="0" y="0"/>
                    </a:moveTo>
                    <a:lnTo>
                      <a:pt x="3000770" y="0"/>
                    </a:lnTo>
                    <a:lnTo>
                      <a:pt x="3000770" y="205353"/>
                    </a:lnTo>
                    <a:lnTo>
                      <a:pt x="0" y="20535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3000770" cy="2434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-49764"/>
              <a:ext cx="13674081" cy="827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255"/>
                </a:lnSpc>
                <a:spcBef>
                  <a:spcPct val="0"/>
                </a:spcBef>
              </a:pPr>
              <a:r>
                <a:rPr lang="en-US" sz="3755" b="1" u="none" strike="noStrike">
                  <a:solidFill>
                    <a:srgbClr val="786AFF"/>
                  </a:solidFill>
                  <a:latin typeface="Canva Sans Bold" panose="020B0803030501040103"/>
                  <a:ea typeface="Canva Sans Bold" panose="020B0803030501040103"/>
                  <a:cs typeface="Canva Sans Bold" panose="020B0803030501040103"/>
                  <a:sym typeface="Canva Sans Bold" panose="020B0803030501040103"/>
                </a:rPr>
                <a:t>5. SHARING AND CONNECTING A PRINTER 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2178619" y="239490"/>
            <a:ext cx="5878052" cy="4665205"/>
          </a:xfrm>
          <a:custGeom>
            <a:avLst/>
            <a:gdLst/>
            <a:ahLst/>
            <a:cxnLst/>
            <a:rect l="l" t="t" r="r" b="b"/>
            <a:pathLst>
              <a:path w="5878052" h="4665205">
                <a:moveTo>
                  <a:pt x="0" y="0"/>
                </a:moveTo>
                <a:lnTo>
                  <a:pt x="5878052" y="0"/>
                </a:lnTo>
                <a:lnTo>
                  <a:pt x="5878052" y="4665205"/>
                </a:lnTo>
                <a:lnTo>
                  <a:pt x="0" y="46652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995213" y="5247595"/>
            <a:ext cx="6061458" cy="4515191"/>
          </a:xfrm>
          <a:custGeom>
            <a:avLst/>
            <a:gdLst/>
            <a:ahLst/>
            <a:cxnLst/>
            <a:rect l="l" t="t" r="r" b="b"/>
            <a:pathLst>
              <a:path w="6061458" h="4515191">
                <a:moveTo>
                  <a:pt x="0" y="0"/>
                </a:moveTo>
                <a:lnTo>
                  <a:pt x="6061458" y="0"/>
                </a:lnTo>
                <a:lnTo>
                  <a:pt x="6061458" y="4515190"/>
                </a:lnTo>
                <a:lnTo>
                  <a:pt x="0" y="4515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825" b="-11825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88294" y="330144"/>
            <a:ext cx="11359187" cy="69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65"/>
              </a:lnSpc>
              <a:spcBef>
                <a:spcPct val="0"/>
              </a:spcBef>
            </a:pPr>
            <a:r>
              <a:rPr lang="en-US" sz="5745" b="1" u="none" strike="noStrike" spc="-315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5. CHIA SẺ VÀ KẾT NỐI MÁY IN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042" y="1663073"/>
            <a:ext cx="12263394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a. Chia sẻ máy in – Sharing a Printer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8859" y="2363479"/>
            <a:ext cx="11959759" cy="1348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Mở Printer Properties → Sharing, chọn Share this printer rồi nhấn Apply.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8859" y="3712219"/>
            <a:ext cx="11959759" cy="1348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Open Printer Properties → Sharing, select Share this printer, then click Apply.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8859" y="5159960"/>
            <a:ext cx="12364186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b. Kết nối máy in – Connecting to a Printer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8859" y="5898465"/>
            <a:ext cx="11776354" cy="203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Mở Printers &amp; scanners → Add device để tìm máy in. Nếu không tìm thấy, chọn The printer that I want isn’t listed..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8859" y="7932326"/>
            <a:ext cx="11776354" cy="203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Open Printers &amp; scanners → Add device to find a printer. If it cannot be found, select The printer that I want isn’t listed.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962" y="0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5" y="0"/>
                </a:lnTo>
                <a:lnTo>
                  <a:pt x="18685175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862103" flipH="1">
            <a:off x="-1752337" y="4177476"/>
            <a:ext cx="8812858" cy="6369777"/>
          </a:xfrm>
          <a:custGeom>
            <a:avLst/>
            <a:gdLst/>
            <a:ahLst/>
            <a:cxnLst/>
            <a:rect l="l" t="t" r="r" b="b"/>
            <a:pathLst>
              <a:path w="8812858" h="6369777">
                <a:moveTo>
                  <a:pt x="8812858" y="0"/>
                </a:moveTo>
                <a:lnTo>
                  <a:pt x="0" y="0"/>
                </a:lnTo>
                <a:lnTo>
                  <a:pt x="0" y="6369777"/>
                </a:lnTo>
                <a:lnTo>
                  <a:pt x="8812858" y="6369777"/>
                </a:lnTo>
                <a:lnTo>
                  <a:pt x="881285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31036">
            <a:off x="13454241" y="5987002"/>
            <a:ext cx="4961465" cy="4245698"/>
          </a:xfrm>
          <a:custGeom>
            <a:avLst/>
            <a:gdLst/>
            <a:ahLst/>
            <a:cxnLst/>
            <a:rect l="l" t="t" r="r" b="b"/>
            <a:pathLst>
              <a:path w="4961465" h="4245698">
                <a:moveTo>
                  <a:pt x="0" y="0"/>
                </a:moveTo>
                <a:lnTo>
                  <a:pt x="4961465" y="0"/>
                </a:lnTo>
                <a:lnTo>
                  <a:pt x="4961465" y="4245698"/>
                </a:lnTo>
                <a:lnTo>
                  <a:pt x="0" y="42456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88635" y="-1213378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0" y="0"/>
                </a:moveTo>
                <a:lnTo>
                  <a:pt x="6645892" y="0"/>
                </a:lnTo>
                <a:lnTo>
                  <a:pt x="6645892" y="5981304"/>
                </a:lnTo>
                <a:lnTo>
                  <a:pt x="0" y="5981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35913" y="83274"/>
            <a:ext cx="2667256" cy="2282464"/>
          </a:xfrm>
          <a:custGeom>
            <a:avLst/>
            <a:gdLst/>
            <a:ahLst/>
            <a:cxnLst/>
            <a:rect l="l" t="t" r="r" b="b"/>
            <a:pathLst>
              <a:path w="2667256" h="2282464">
                <a:moveTo>
                  <a:pt x="0" y="0"/>
                </a:moveTo>
                <a:lnTo>
                  <a:pt x="2667256" y="0"/>
                </a:lnTo>
                <a:lnTo>
                  <a:pt x="2667256" y="2282464"/>
                </a:lnTo>
                <a:lnTo>
                  <a:pt x="0" y="2282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599030" y="-837803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6645893" y="0"/>
                </a:moveTo>
                <a:lnTo>
                  <a:pt x="0" y="0"/>
                </a:lnTo>
                <a:lnTo>
                  <a:pt x="0" y="5981303"/>
                </a:lnTo>
                <a:lnTo>
                  <a:pt x="6645893" y="5981303"/>
                </a:lnTo>
                <a:lnTo>
                  <a:pt x="664589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5461628" y="788515"/>
            <a:ext cx="2667256" cy="2282464"/>
          </a:xfrm>
          <a:custGeom>
            <a:avLst/>
            <a:gdLst/>
            <a:ahLst/>
            <a:cxnLst/>
            <a:rect l="l" t="t" r="r" b="b"/>
            <a:pathLst>
              <a:path w="2667256" h="2282464">
                <a:moveTo>
                  <a:pt x="2667256" y="0"/>
                </a:moveTo>
                <a:lnTo>
                  <a:pt x="0" y="0"/>
                </a:lnTo>
                <a:lnTo>
                  <a:pt x="0" y="2282464"/>
                </a:lnTo>
                <a:lnTo>
                  <a:pt x="2667256" y="2282464"/>
                </a:lnTo>
                <a:lnTo>
                  <a:pt x="266725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083135" y="2015868"/>
            <a:ext cx="9267866" cy="6383193"/>
            <a:chOff x="0" y="0"/>
            <a:chExt cx="2477493" cy="17063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77493" cy="1706360"/>
            </a:xfrm>
            <a:custGeom>
              <a:avLst/>
              <a:gdLst/>
              <a:ahLst/>
              <a:cxnLst/>
              <a:rect l="l" t="t" r="r" b="b"/>
              <a:pathLst>
                <a:path w="2477493" h="1706360">
                  <a:moveTo>
                    <a:pt x="83535" y="0"/>
                  </a:moveTo>
                  <a:lnTo>
                    <a:pt x="2393958" y="0"/>
                  </a:lnTo>
                  <a:cubicBezTo>
                    <a:pt x="2440094" y="0"/>
                    <a:pt x="2477493" y="37400"/>
                    <a:pt x="2477493" y="83535"/>
                  </a:cubicBezTo>
                  <a:lnTo>
                    <a:pt x="2477493" y="1622825"/>
                  </a:lnTo>
                  <a:cubicBezTo>
                    <a:pt x="2477493" y="1668960"/>
                    <a:pt x="2440094" y="1706360"/>
                    <a:pt x="2393958" y="1706360"/>
                  </a:cubicBezTo>
                  <a:lnTo>
                    <a:pt x="83535" y="1706360"/>
                  </a:lnTo>
                  <a:cubicBezTo>
                    <a:pt x="61380" y="1706360"/>
                    <a:pt x="40133" y="1697559"/>
                    <a:pt x="24467" y="1681893"/>
                  </a:cubicBezTo>
                  <a:cubicBezTo>
                    <a:pt x="8801" y="1666228"/>
                    <a:pt x="0" y="1644980"/>
                    <a:pt x="0" y="1622825"/>
                  </a:cubicBezTo>
                  <a:lnTo>
                    <a:pt x="0" y="83535"/>
                  </a:lnTo>
                  <a:cubicBezTo>
                    <a:pt x="0" y="61380"/>
                    <a:pt x="8801" y="40133"/>
                    <a:pt x="24467" y="24467"/>
                  </a:cubicBezTo>
                  <a:cubicBezTo>
                    <a:pt x="40133" y="8801"/>
                    <a:pt x="61380" y="0"/>
                    <a:pt x="83535" y="0"/>
                  </a:cubicBezTo>
                  <a:close/>
                </a:path>
              </a:pathLst>
            </a:custGeom>
            <a:solidFill>
              <a:srgbClr val="38207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477493" cy="1773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470537" y="2015868"/>
            <a:ext cx="8509372" cy="6383193"/>
            <a:chOff x="0" y="0"/>
            <a:chExt cx="2274732" cy="17063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74732" cy="1706360"/>
            </a:xfrm>
            <a:custGeom>
              <a:avLst/>
              <a:gdLst/>
              <a:ahLst/>
              <a:cxnLst/>
              <a:rect l="l" t="t" r="r" b="b"/>
              <a:pathLst>
                <a:path w="2274732" h="1706360">
                  <a:moveTo>
                    <a:pt x="90981" y="0"/>
                  </a:moveTo>
                  <a:lnTo>
                    <a:pt x="2183751" y="0"/>
                  </a:lnTo>
                  <a:cubicBezTo>
                    <a:pt x="2233999" y="0"/>
                    <a:pt x="2274732" y="40734"/>
                    <a:pt x="2274732" y="90981"/>
                  </a:cubicBezTo>
                  <a:lnTo>
                    <a:pt x="2274732" y="1615379"/>
                  </a:lnTo>
                  <a:cubicBezTo>
                    <a:pt x="2274732" y="1665627"/>
                    <a:pt x="2233999" y="1706360"/>
                    <a:pt x="2183751" y="1706360"/>
                  </a:cubicBezTo>
                  <a:lnTo>
                    <a:pt x="90981" y="1706360"/>
                  </a:lnTo>
                  <a:cubicBezTo>
                    <a:pt x="40734" y="1706360"/>
                    <a:pt x="0" y="1665627"/>
                    <a:pt x="0" y="1615379"/>
                  </a:cubicBezTo>
                  <a:lnTo>
                    <a:pt x="0" y="90981"/>
                  </a:lnTo>
                  <a:cubicBezTo>
                    <a:pt x="0" y="40734"/>
                    <a:pt x="40734" y="0"/>
                    <a:pt x="909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274732" cy="1773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70537" y="3031219"/>
            <a:ext cx="7680318" cy="2904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85"/>
              </a:lnSpc>
              <a:spcBef>
                <a:spcPct val="0"/>
              </a:spcBef>
            </a:pPr>
            <a:r>
              <a:rPr lang="en-US" sz="8345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II. CHIA SẺ MÁY 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70079" y="6367850"/>
            <a:ext cx="6980777" cy="98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0"/>
              </a:lnSpc>
              <a:spcBef>
                <a:spcPct val="0"/>
              </a:spcBef>
            </a:pPr>
            <a:r>
              <a:rPr lang="en-US" sz="5780" b="1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PRINTER SHARING</a:t>
            </a: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962" y="0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5" y="0"/>
                </a:lnTo>
                <a:lnTo>
                  <a:pt x="18685175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99189" y="394697"/>
            <a:ext cx="3502910" cy="72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80"/>
              </a:lnSpc>
              <a:spcBef>
                <a:spcPct val="0"/>
              </a:spcBef>
            </a:pPr>
            <a:r>
              <a:rPr lang="en-US" sz="6000" b="1" u="none" strike="noStrike" spc="-330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1. LỢI ÍCH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275900" y="1116644"/>
            <a:ext cx="5691871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1.Benefits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4185" y="2225854"/>
            <a:ext cx="9723572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40"/>
              </a:lnSpc>
              <a:spcBef>
                <a:spcPct val="0"/>
              </a:spcBef>
            </a:pPr>
            <a:r>
              <a:rPr lang="en-US" sz="4600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-Tiết kiệm chi phí ( Cost-saving ):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4355" y="3124835"/>
            <a:ext cx="12324715" cy="807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Không cần máy in riêng cho từng máy tính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3941" y="3988614"/>
            <a:ext cx="13830721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No need for a separate printer for every computer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2695" y="4969933"/>
            <a:ext cx="8444587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40"/>
              </a:lnSpc>
              <a:spcBef>
                <a:spcPct val="0"/>
              </a:spcBef>
            </a:pPr>
            <a:r>
              <a:rPr lang="en-US" sz="4600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Thuận tiện ( Convenient ):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185" y="5761974"/>
            <a:ext cx="12569279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Nhiều máy tính có thể dùng chung một máy 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333962" y="6518455"/>
            <a:ext cx="12011323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Several computers can use one printer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4185" y="7514135"/>
            <a:ext cx="10053786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40"/>
              </a:lnSpc>
              <a:spcBef>
                <a:spcPct val="0"/>
              </a:spcBef>
            </a:pPr>
            <a:r>
              <a:rPr lang="en-US" sz="4600" b="1" u="none" strike="noStrike">
                <a:solidFill>
                  <a:srgbClr val="661CAB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- Tiết kiệm thời gian ( Time-saving ):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2695" y="8302171"/>
            <a:ext cx="9214842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Không phải chuyển dữ liệu qua lại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3080" y="9048115"/>
            <a:ext cx="11889740" cy="77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No need to transfer files between computers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962" y="0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5" y="0"/>
                </a:lnTo>
                <a:lnTo>
                  <a:pt x="18685175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 rot="660548">
            <a:off x="9160098" y="1841526"/>
            <a:ext cx="2096975" cy="1788465"/>
          </a:xfrm>
          <a:custGeom>
            <a:avLst/>
            <a:gdLst/>
            <a:ahLst/>
            <a:cxnLst/>
            <a:rect l="l" t="t" r="r" b="b"/>
            <a:pathLst>
              <a:path w="2096975" h="1788465">
                <a:moveTo>
                  <a:pt x="0" y="0"/>
                </a:moveTo>
                <a:lnTo>
                  <a:pt x="2096975" y="0"/>
                </a:lnTo>
                <a:lnTo>
                  <a:pt x="2096975" y="1788465"/>
                </a:lnTo>
                <a:lnTo>
                  <a:pt x="0" y="1788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60548" flipH="1">
            <a:off x="14867377" y="6835532"/>
            <a:ext cx="4783846" cy="4080039"/>
          </a:xfrm>
          <a:custGeom>
            <a:avLst/>
            <a:gdLst/>
            <a:ahLst/>
            <a:cxnLst/>
            <a:rect l="l" t="t" r="r" b="b"/>
            <a:pathLst>
              <a:path w="4783846" h="4080039">
                <a:moveTo>
                  <a:pt x="4783846" y="0"/>
                </a:moveTo>
                <a:lnTo>
                  <a:pt x="0" y="0"/>
                </a:lnTo>
                <a:lnTo>
                  <a:pt x="0" y="4080040"/>
                </a:lnTo>
                <a:lnTo>
                  <a:pt x="4783846" y="4080040"/>
                </a:lnTo>
                <a:lnTo>
                  <a:pt x="478384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9458" y="4281034"/>
            <a:ext cx="7905329" cy="4683832"/>
          </a:xfrm>
          <a:custGeom>
            <a:avLst/>
            <a:gdLst/>
            <a:ahLst/>
            <a:cxnLst/>
            <a:rect l="l" t="t" r="r" b="b"/>
            <a:pathLst>
              <a:path w="7905329" h="4683832">
                <a:moveTo>
                  <a:pt x="0" y="0"/>
                </a:moveTo>
                <a:lnTo>
                  <a:pt x="7905328" y="0"/>
                </a:lnTo>
                <a:lnTo>
                  <a:pt x="7905328" y="4683831"/>
                </a:lnTo>
                <a:lnTo>
                  <a:pt x="0" y="46838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93" r="-1393" b="-2035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85254" y="681012"/>
            <a:ext cx="5395082" cy="3600022"/>
          </a:xfrm>
          <a:custGeom>
            <a:avLst/>
            <a:gdLst/>
            <a:ahLst/>
            <a:cxnLst/>
            <a:rect l="l" t="t" r="r" b="b"/>
            <a:pathLst>
              <a:path w="5395082" h="3600022">
                <a:moveTo>
                  <a:pt x="0" y="0"/>
                </a:moveTo>
                <a:lnTo>
                  <a:pt x="5395083" y="0"/>
                </a:lnTo>
                <a:lnTo>
                  <a:pt x="5395083" y="3600022"/>
                </a:lnTo>
                <a:lnTo>
                  <a:pt x="0" y="36000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95" t="-430" r="-3088" b="-1043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916849" y="6114152"/>
            <a:ext cx="4965946" cy="3669767"/>
          </a:xfrm>
          <a:custGeom>
            <a:avLst/>
            <a:gdLst/>
            <a:ahLst/>
            <a:cxnLst/>
            <a:rect l="l" t="t" r="r" b="b"/>
            <a:pathLst>
              <a:path w="4965946" h="3669767">
                <a:moveTo>
                  <a:pt x="0" y="0"/>
                </a:moveTo>
                <a:lnTo>
                  <a:pt x="4965946" y="0"/>
                </a:lnTo>
                <a:lnTo>
                  <a:pt x="4965946" y="3669767"/>
                </a:lnTo>
                <a:lnTo>
                  <a:pt x="0" y="36697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2908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4983" y="330144"/>
            <a:ext cx="7122021" cy="69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65"/>
              </a:lnSpc>
              <a:spcBef>
                <a:spcPct val="0"/>
              </a:spcBef>
            </a:pPr>
            <a:r>
              <a:rPr lang="en-US" sz="5745" b="1" u="none" strike="noStrike" spc="-315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2. THIẾT LẬP MÁY IN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333962" y="1169828"/>
            <a:ext cx="7288239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Printer Setup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983" y="2315388"/>
            <a:ext cx="8691367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1: Mở Printers &amp; scanners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5793" y="3230424"/>
            <a:ext cx="5607248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2: Chọn máy in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05329" y="-103401"/>
            <a:ext cx="10971310" cy="153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3: Chọn Set as default→ Printer properties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79346" y="4557259"/>
            <a:ext cx="8762488" cy="150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4: Chọn Sharing → tích Share this printer → Apply → OK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9210217"/>
            <a:ext cx="511879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5.11 . Chọn máy in để chia sẻ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63644" y="851713"/>
            <a:ext cx="1356379" cy="305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5.12. Thiết lâp máy in mặc định và chia sẻ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59925" y="9864725"/>
            <a:ext cx="4578350" cy="4476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5.13 . Chia sẻ máy in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3854541" y="4853626"/>
            <a:ext cx="7424530" cy="6120103"/>
          </a:xfrm>
          <a:custGeom>
            <a:avLst/>
            <a:gdLst/>
            <a:ahLst/>
            <a:cxnLst/>
            <a:rect l="l" t="t" r="r" b="b"/>
            <a:pathLst>
              <a:path w="7424530" h="6120103">
                <a:moveTo>
                  <a:pt x="7424530" y="6120103"/>
                </a:moveTo>
                <a:lnTo>
                  <a:pt x="0" y="6120103"/>
                </a:lnTo>
                <a:lnTo>
                  <a:pt x="0" y="0"/>
                </a:lnTo>
                <a:lnTo>
                  <a:pt x="7424530" y="0"/>
                </a:lnTo>
                <a:lnTo>
                  <a:pt x="7424530" y="6120103"/>
                </a:lnTo>
                <a:close/>
              </a:path>
            </a:pathLst>
          </a:custGeom>
          <a:blipFill>
            <a:blip r:embed="rId3"/>
            <a:stretch>
              <a:fillRect t="-7285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854541" y="6837648"/>
            <a:ext cx="3409329" cy="2917481"/>
          </a:xfrm>
          <a:custGeom>
            <a:avLst/>
            <a:gdLst/>
            <a:ahLst/>
            <a:cxnLst/>
            <a:rect l="l" t="t" r="r" b="b"/>
            <a:pathLst>
              <a:path w="3409329" h="2917481">
                <a:moveTo>
                  <a:pt x="0" y="0"/>
                </a:moveTo>
                <a:lnTo>
                  <a:pt x="3409329" y="0"/>
                </a:lnTo>
                <a:lnTo>
                  <a:pt x="3409329" y="2917481"/>
                </a:lnTo>
                <a:lnTo>
                  <a:pt x="0" y="2917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9555129" y="-658211"/>
            <a:ext cx="8641364" cy="7123150"/>
          </a:xfrm>
          <a:custGeom>
            <a:avLst/>
            <a:gdLst/>
            <a:ahLst/>
            <a:cxnLst/>
            <a:rect l="l" t="t" r="r" b="b"/>
            <a:pathLst>
              <a:path w="8641364" h="7123150">
                <a:moveTo>
                  <a:pt x="8641364" y="7123150"/>
                </a:moveTo>
                <a:lnTo>
                  <a:pt x="0" y="7123150"/>
                </a:lnTo>
                <a:lnTo>
                  <a:pt x="0" y="0"/>
                </a:lnTo>
                <a:lnTo>
                  <a:pt x="8641364" y="0"/>
                </a:lnTo>
                <a:lnTo>
                  <a:pt x="8641364" y="7123150"/>
                </a:lnTo>
                <a:close/>
              </a:path>
            </a:pathLst>
          </a:custGeom>
          <a:blipFill>
            <a:blip r:embed="rId3"/>
            <a:stretch>
              <a:fillRect t="-7285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64694" y="4599872"/>
            <a:ext cx="4599176" cy="3598221"/>
          </a:xfrm>
          <a:custGeom>
            <a:avLst/>
            <a:gdLst/>
            <a:ahLst/>
            <a:cxnLst/>
            <a:rect l="l" t="t" r="r" b="b"/>
            <a:pathLst>
              <a:path w="4599176" h="3598221">
                <a:moveTo>
                  <a:pt x="0" y="0"/>
                </a:moveTo>
                <a:lnTo>
                  <a:pt x="4599176" y="0"/>
                </a:lnTo>
                <a:lnTo>
                  <a:pt x="4599176" y="3598221"/>
                </a:lnTo>
                <a:lnTo>
                  <a:pt x="0" y="3598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051" r="-1801" b="-1080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60782" y="7530574"/>
            <a:ext cx="5552408" cy="2458903"/>
          </a:xfrm>
          <a:custGeom>
            <a:avLst/>
            <a:gdLst/>
            <a:ahLst/>
            <a:cxnLst/>
            <a:rect l="l" t="t" r="r" b="b"/>
            <a:pathLst>
              <a:path w="5552408" h="2458903">
                <a:moveTo>
                  <a:pt x="0" y="0"/>
                </a:moveTo>
                <a:lnTo>
                  <a:pt x="5552408" y="0"/>
                </a:lnTo>
                <a:lnTo>
                  <a:pt x="5552408" y="2458903"/>
                </a:lnTo>
                <a:lnTo>
                  <a:pt x="0" y="24589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502" r="-10002" b="-2480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51822" y="3211227"/>
            <a:ext cx="3982818" cy="2331182"/>
          </a:xfrm>
          <a:custGeom>
            <a:avLst/>
            <a:gdLst/>
            <a:ahLst/>
            <a:cxnLst/>
            <a:rect l="l" t="t" r="r" b="b"/>
            <a:pathLst>
              <a:path w="3982818" h="2331182">
                <a:moveTo>
                  <a:pt x="0" y="0"/>
                </a:moveTo>
                <a:lnTo>
                  <a:pt x="3982818" y="0"/>
                </a:lnTo>
                <a:lnTo>
                  <a:pt x="3982818" y="2331182"/>
                </a:lnTo>
                <a:lnTo>
                  <a:pt x="0" y="23311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2973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22149" y="3202972"/>
            <a:ext cx="7029673" cy="2535963"/>
          </a:xfrm>
          <a:custGeom>
            <a:avLst/>
            <a:gdLst/>
            <a:ahLst/>
            <a:cxnLst/>
            <a:rect l="l" t="t" r="r" b="b"/>
            <a:pathLst>
              <a:path w="7029673" h="2535963">
                <a:moveTo>
                  <a:pt x="0" y="0"/>
                </a:moveTo>
                <a:lnTo>
                  <a:pt x="7029673" y="0"/>
                </a:lnTo>
                <a:lnTo>
                  <a:pt x="7029673" y="2535963"/>
                </a:lnTo>
                <a:lnTo>
                  <a:pt x="0" y="25359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2612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17958" y="280035"/>
            <a:ext cx="8293398" cy="705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30"/>
              </a:lnSpc>
              <a:spcBef>
                <a:spcPct val="0"/>
              </a:spcBef>
            </a:pPr>
            <a:r>
              <a:rPr lang="en-US" sz="5700" b="1" u="none" strike="noStrike" spc="-313">
                <a:solidFill>
                  <a:srgbClr val="661CAB"/>
                </a:solidFill>
                <a:latin typeface="Times New Roman Bold" panose="02020803070505020304"/>
                <a:ea typeface="Times New Roman Bold" panose="02020803070505020304"/>
                <a:cs typeface="Times New Roman Bold" panose="02020803070505020304"/>
                <a:sym typeface="Times New Roman Bold" panose="02020803070505020304"/>
              </a:rPr>
              <a:t>3. KẾT NỐI MÁY IN MẠNG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6017" y="1788826"/>
            <a:ext cx="12705498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1: Chọn Add device, nếu không thấy, chọn The printer that I want isn't listed → Browse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543" y="6067230"/>
            <a:ext cx="9120586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2: Chọn máy tính chia sẻ → chọn máy in → Select → Next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28069" y="2954573"/>
            <a:ext cx="6359931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Bước 3: Mở văn bản → Print → chọn máy in mạng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1018" y="881253"/>
            <a:ext cx="10595950" cy="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10"/>
              </a:lnSpc>
              <a:spcBef>
                <a:spcPct val="0"/>
              </a:spcBef>
            </a:pPr>
            <a:r>
              <a:rPr lang="en-US" sz="5080" b="1" u="none" strike="noStrike">
                <a:solidFill>
                  <a:srgbClr val="786A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Connecting to a Network Printer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09605" y="8217143"/>
            <a:ext cx="912058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5.18. Chọn máy in mạng khi 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45714" y="-520260"/>
            <a:ext cx="9120586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5.17 . Xác nhận thiết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38766" y="7580254"/>
            <a:ext cx="2074109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5.17 . Xác nhận thiết  máy in mạng thành công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2581820" y="5721155"/>
            <a:ext cx="912058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5721155"/>
            <a:ext cx="912058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82938" y="5721155"/>
            <a:ext cx="912058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Hình 5.16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0E3FF">
                <a:alpha val="100000"/>
              </a:srgbClr>
            </a:gs>
            <a:gs pos="100000">
              <a:srgbClr val="FF93DE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3962" y="0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5" y="0"/>
                </a:lnTo>
                <a:lnTo>
                  <a:pt x="18685175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6210" y="174861"/>
            <a:ext cx="12249406" cy="5353534"/>
            <a:chOff x="0" y="0"/>
            <a:chExt cx="3226181" cy="1409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26181" cy="1409984"/>
            </a:xfrm>
            <a:custGeom>
              <a:avLst/>
              <a:gdLst/>
              <a:ahLst/>
              <a:cxnLst/>
              <a:rect l="l" t="t" r="r" b="b"/>
              <a:pathLst>
                <a:path w="3226181" h="1409984">
                  <a:moveTo>
                    <a:pt x="63202" y="0"/>
                  </a:moveTo>
                  <a:lnTo>
                    <a:pt x="3162979" y="0"/>
                  </a:lnTo>
                  <a:cubicBezTo>
                    <a:pt x="3197884" y="0"/>
                    <a:pt x="3226181" y="28297"/>
                    <a:pt x="3226181" y="63202"/>
                  </a:cubicBezTo>
                  <a:lnTo>
                    <a:pt x="3226181" y="1346782"/>
                  </a:lnTo>
                  <a:cubicBezTo>
                    <a:pt x="3226181" y="1381688"/>
                    <a:pt x="3197884" y="1409984"/>
                    <a:pt x="3162979" y="1409984"/>
                  </a:cubicBezTo>
                  <a:lnTo>
                    <a:pt x="63202" y="1409984"/>
                  </a:lnTo>
                  <a:cubicBezTo>
                    <a:pt x="46440" y="1409984"/>
                    <a:pt x="30364" y="1403325"/>
                    <a:pt x="18512" y="1391473"/>
                  </a:cubicBezTo>
                  <a:cubicBezTo>
                    <a:pt x="6659" y="1379620"/>
                    <a:pt x="0" y="1363544"/>
                    <a:pt x="0" y="1346782"/>
                  </a:cubicBezTo>
                  <a:lnTo>
                    <a:pt x="0" y="63202"/>
                  </a:lnTo>
                  <a:cubicBezTo>
                    <a:pt x="0" y="28297"/>
                    <a:pt x="28297" y="0"/>
                    <a:pt x="63202" y="0"/>
                  </a:cubicBezTo>
                  <a:close/>
                </a:path>
              </a:pathLst>
            </a:custGeom>
            <a:solidFill>
              <a:srgbClr val="38207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226181" cy="14766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5271" y="310545"/>
            <a:ext cx="11841341" cy="5091505"/>
            <a:chOff x="0" y="0"/>
            <a:chExt cx="3118707" cy="13409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18707" cy="1340973"/>
            </a:xfrm>
            <a:custGeom>
              <a:avLst/>
              <a:gdLst/>
              <a:ahLst/>
              <a:cxnLst/>
              <a:rect l="l" t="t" r="r" b="b"/>
              <a:pathLst>
                <a:path w="3118707" h="1340973">
                  <a:moveTo>
                    <a:pt x="65380" y="0"/>
                  </a:moveTo>
                  <a:lnTo>
                    <a:pt x="3053326" y="0"/>
                  </a:lnTo>
                  <a:cubicBezTo>
                    <a:pt x="3070666" y="0"/>
                    <a:pt x="3087296" y="6888"/>
                    <a:pt x="3099558" y="19149"/>
                  </a:cubicBezTo>
                  <a:cubicBezTo>
                    <a:pt x="3111819" y="31411"/>
                    <a:pt x="3118707" y="48040"/>
                    <a:pt x="3118707" y="65380"/>
                  </a:cubicBezTo>
                  <a:lnTo>
                    <a:pt x="3118707" y="1275592"/>
                  </a:lnTo>
                  <a:cubicBezTo>
                    <a:pt x="3118707" y="1292932"/>
                    <a:pt x="3111819" y="1309562"/>
                    <a:pt x="3099558" y="1321823"/>
                  </a:cubicBezTo>
                  <a:cubicBezTo>
                    <a:pt x="3087296" y="1334084"/>
                    <a:pt x="3070666" y="1340973"/>
                    <a:pt x="3053326" y="1340973"/>
                  </a:cubicBezTo>
                  <a:lnTo>
                    <a:pt x="65380" y="1340973"/>
                  </a:lnTo>
                  <a:cubicBezTo>
                    <a:pt x="48040" y="1340973"/>
                    <a:pt x="31411" y="1334084"/>
                    <a:pt x="19149" y="1321823"/>
                  </a:cubicBezTo>
                  <a:cubicBezTo>
                    <a:pt x="6888" y="1309562"/>
                    <a:pt x="0" y="1292932"/>
                    <a:pt x="0" y="1275592"/>
                  </a:cubicBezTo>
                  <a:lnTo>
                    <a:pt x="0" y="65380"/>
                  </a:lnTo>
                  <a:cubicBezTo>
                    <a:pt x="0" y="48040"/>
                    <a:pt x="6888" y="31411"/>
                    <a:pt x="19149" y="19149"/>
                  </a:cubicBezTo>
                  <a:cubicBezTo>
                    <a:pt x="31411" y="6888"/>
                    <a:pt x="48040" y="0"/>
                    <a:pt x="6538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118707" cy="1407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75874" y="4125595"/>
            <a:ext cx="11812126" cy="5964003"/>
            <a:chOff x="0" y="0"/>
            <a:chExt cx="3111013" cy="15707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11013" cy="1570766"/>
            </a:xfrm>
            <a:custGeom>
              <a:avLst/>
              <a:gdLst/>
              <a:ahLst/>
              <a:cxnLst/>
              <a:rect l="l" t="t" r="r" b="b"/>
              <a:pathLst>
                <a:path w="3111013" h="1570766">
                  <a:moveTo>
                    <a:pt x="65542" y="0"/>
                  </a:moveTo>
                  <a:lnTo>
                    <a:pt x="3045471" y="0"/>
                  </a:lnTo>
                  <a:cubicBezTo>
                    <a:pt x="3062853" y="0"/>
                    <a:pt x="3079524" y="6905"/>
                    <a:pt x="3091816" y="19197"/>
                  </a:cubicBezTo>
                  <a:cubicBezTo>
                    <a:pt x="3104107" y="31488"/>
                    <a:pt x="3111013" y="48159"/>
                    <a:pt x="3111013" y="65542"/>
                  </a:cubicBezTo>
                  <a:lnTo>
                    <a:pt x="3111013" y="1505224"/>
                  </a:lnTo>
                  <a:cubicBezTo>
                    <a:pt x="3111013" y="1541422"/>
                    <a:pt x="3081668" y="1570766"/>
                    <a:pt x="3045471" y="1570766"/>
                  </a:cubicBezTo>
                  <a:lnTo>
                    <a:pt x="65542" y="1570766"/>
                  </a:lnTo>
                  <a:cubicBezTo>
                    <a:pt x="29344" y="1570766"/>
                    <a:pt x="0" y="1541422"/>
                    <a:pt x="0" y="1505224"/>
                  </a:cubicBezTo>
                  <a:lnTo>
                    <a:pt x="0" y="65542"/>
                  </a:lnTo>
                  <a:cubicBezTo>
                    <a:pt x="0" y="29344"/>
                    <a:pt x="29344" y="0"/>
                    <a:pt x="6554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111013" cy="16374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697811" y="4343802"/>
            <a:ext cx="11339653" cy="5598468"/>
            <a:chOff x="0" y="0"/>
            <a:chExt cx="2986575" cy="14744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86575" cy="1474494"/>
            </a:xfrm>
            <a:custGeom>
              <a:avLst/>
              <a:gdLst/>
              <a:ahLst/>
              <a:cxnLst/>
              <a:rect l="l" t="t" r="r" b="b"/>
              <a:pathLst>
                <a:path w="2986575" h="1474494">
                  <a:moveTo>
                    <a:pt x="68273" y="0"/>
                  </a:moveTo>
                  <a:lnTo>
                    <a:pt x="2918302" y="0"/>
                  </a:lnTo>
                  <a:cubicBezTo>
                    <a:pt x="2936410" y="0"/>
                    <a:pt x="2953775" y="7193"/>
                    <a:pt x="2966579" y="19997"/>
                  </a:cubicBezTo>
                  <a:cubicBezTo>
                    <a:pt x="2979382" y="32800"/>
                    <a:pt x="2986575" y="50166"/>
                    <a:pt x="2986575" y="68273"/>
                  </a:cubicBezTo>
                  <a:lnTo>
                    <a:pt x="2986575" y="1406221"/>
                  </a:lnTo>
                  <a:cubicBezTo>
                    <a:pt x="2986575" y="1424328"/>
                    <a:pt x="2979382" y="1441693"/>
                    <a:pt x="2966579" y="1454497"/>
                  </a:cubicBezTo>
                  <a:cubicBezTo>
                    <a:pt x="2953775" y="1467301"/>
                    <a:pt x="2936410" y="1474494"/>
                    <a:pt x="2918302" y="1474494"/>
                  </a:cubicBezTo>
                  <a:lnTo>
                    <a:pt x="68273" y="1474494"/>
                  </a:lnTo>
                  <a:cubicBezTo>
                    <a:pt x="50166" y="1474494"/>
                    <a:pt x="32800" y="1467301"/>
                    <a:pt x="19997" y="1454497"/>
                  </a:cubicBezTo>
                  <a:cubicBezTo>
                    <a:pt x="7193" y="1441693"/>
                    <a:pt x="0" y="1424328"/>
                    <a:pt x="0" y="1406221"/>
                  </a:cubicBezTo>
                  <a:lnTo>
                    <a:pt x="0" y="68273"/>
                  </a:lnTo>
                  <a:cubicBezTo>
                    <a:pt x="0" y="50166"/>
                    <a:pt x="7193" y="32800"/>
                    <a:pt x="19997" y="19997"/>
                  </a:cubicBezTo>
                  <a:cubicBezTo>
                    <a:pt x="32800" y="7193"/>
                    <a:pt x="50166" y="0"/>
                    <a:pt x="68273" y="0"/>
                  </a:cubicBezTo>
                  <a:close/>
                </a:path>
              </a:pathLst>
            </a:custGeom>
            <a:solidFill>
              <a:srgbClr val="38207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986575" cy="1541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5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66132" y="571817"/>
            <a:ext cx="11581805" cy="828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4. Nguyên lí hoạt động — How It Works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132" y="1536700"/>
            <a:ext cx="12019484" cy="173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Máy tính nhận yêu cầu và điều khiển in, đóng vai trò máy chủ 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7071" y="3288665"/>
            <a:ext cx="12118545" cy="158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The computer receives print requests and acts as a print server.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91157" y="4402137"/>
            <a:ext cx="8746034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9F9F9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5. Điều kiện — Requirements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13391" y="5306801"/>
            <a:ext cx="10737093" cy="173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9F9F9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- Máy in được kết nối và chia sẻ; các máy khác cài đặt để sử dụng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79015" y="7103851"/>
            <a:ext cx="10177245" cy="239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F9F9F9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The printer must be connected and shared. Other computers must be set up to use it.</a:t>
            </a:r>
          </a:p>
        </p:txBody>
      </p:sp>
      <p:sp>
        <p:nvSpPr>
          <p:cNvPr id="21" name="Freeform 21"/>
          <p:cNvSpPr/>
          <p:nvPr/>
        </p:nvSpPr>
        <p:spPr>
          <a:xfrm flipH="1">
            <a:off x="0" y="5623645"/>
            <a:ext cx="5792022" cy="6543265"/>
          </a:xfrm>
          <a:custGeom>
            <a:avLst/>
            <a:gdLst/>
            <a:ahLst/>
            <a:cxnLst/>
            <a:rect l="l" t="t" r="r" b="b"/>
            <a:pathLst>
              <a:path w="5792022" h="6543265">
                <a:moveTo>
                  <a:pt x="5792022" y="0"/>
                </a:moveTo>
                <a:lnTo>
                  <a:pt x="0" y="0"/>
                </a:lnTo>
                <a:lnTo>
                  <a:pt x="0" y="6543265"/>
                </a:lnTo>
                <a:lnTo>
                  <a:pt x="5792022" y="6543265"/>
                </a:lnTo>
                <a:lnTo>
                  <a:pt x="579202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13682514" y="174861"/>
            <a:ext cx="4709353" cy="4016506"/>
          </a:xfrm>
          <a:custGeom>
            <a:avLst/>
            <a:gdLst/>
            <a:ahLst/>
            <a:cxnLst/>
            <a:rect l="l" t="t" r="r" b="b"/>
            <a:pathLst>
              <a:path w="4709353" h="4016506">
                <a:moveTo>
                  <a:pt x="4709353" y="0"/>
                </a:moveTo>
                <a:lnTo>
                  <a:pt x="0" y="0"/>
                </a:lnTo>
                <a:lnTo>
                  <a:pt x="0" y="4016506"/>
                </a:lnTo>
                <a:lnTo>
                  <a:pt x="4709353" y="4016506"/>
                </a:lnTo>
                <a:lnTo>
                  <a:pt x="470935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512412" y="8671633"/>
            <a:ext cx="1887696" cy="1615367"/>
          </a:xfrm>
          <a:custGeom>
            <a:avLst/>
            <a:gdLst/>
            <a:ahLst/>
            <a:cxnLst/>
            <a:rect l="l" t="t" r="r" b="b"/>
            <a:pathLst>
              <a:path w="1887696" h="1615367">
                <a:moveTo>
                  <a:pt x="0" y="0"/>
                </a:moveTo>
                <a:lnTo>
                  <a:pt x="1887696" y="0"/>
                </a:lnTo>
                <a:lnTo>
                  <a:pt x="1887696" y="1615367"/>
                </a:lnTo>
                <a:lnTo>
                  <a:pt x="0" y="1615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5400000">
            <a:off x="10567595" y="-976211"/>
            <a:ext cx="8740190" cy="12453638"/>
          </a:xfrm>
          <a:custGeom>
            <a:avLst/>
            <a:gdLst/>
            <a:ahLst/>
            <a:cxnLst/>
            <a:rect l="l" t="t" r="r" b="b"/>
            <a:pathLst>
              <a:path w="8740190" h="12453638">
                <a:moveTo>
                  <a:pt x="0" y="0"/>
                </a:moveTo>
                <a:lnTo>
                  <a:pt x="8740189" y="0"/>
                </a:lnTo>
                <a:lnTo>
                  <a:pt x="8740189" y="12453638"/>
                </a:lnTo>
                <a:lnTo>
                  <a:pt x="0" y="124536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2002" y="-221424"/>
            <a:ext cx="18685176" cy="10804102"/>
          </a:xfrm>
          <a:custGeom>
            <a:avLst/>
            <a:gdLst/>
            <a:ahLst/>
            <a:cxnLst/>
            <a:rect l="l" t="t" r="r" b="b"/>
            <a:pathLst>
              <a:path w="18685176" h="10804102">
                <a:moveTo>
                  <a:pt x="0" y="0"/>
                </a:moveTo>
                <a:lnTo>
                  <a:pt x="18685176" y="0"/>
                </a:lnTo>
                <a:lnTo>
                  <a:pt x="18685176" y="10804102"/>
                </a:lnTo>
                <a:lnTo>
                  <a:pt x="0" y="10804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04" t="-41243" r="-1755" b="-37339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4934125" y="-1046192"/>
            <a:ext cx="8740190" cy="12453638"/>
          </a:xfrm>
          <a:custGeom>
            <a:avLst/>
            <a:gdLst/>
            <a:ahLst/>
            <a:cxnLst/>
            <a:rect l="l" t="t" r="r" b="b"/>
            <a:pathLst>
              <a:path w="8740190" h="12453638">
                <a:moveTo>
                  <a:pt x="0" y="0"/>
                </a:moveTo>
                <a:lnTo>
                  <a:pt x="8740190" y="0"/>
                </a:lnTo>
                <a:lnTo>
                  <a:pt x="8740190" y="12453638"/>
                </a:lnTo>
                <a:lnTo>
                  <a:pt x="0" y="12453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518448" y="3037100"/>
            <a:ext cx="9251104" cy="2512975"/>
            <a:chOff x="0" y="0"/>
            <a:chExt cx="2436505" cy="6618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6505" cy="661853"/>
            </a:xfrm>
            <a:custGeom>
              <a:avLst/>
              <a:gdLst/>
              <a:ahLst/>
              <a:cxnLst/>
              <a:rect l="l" t="t" r="r" b="b"/>
              <a:pathLst>
                <a:path w="2436505" h="661853">
                  <a:moveTo>
                    <a:pt x="0" y="0"/>
                  </a:moveTo>
                  <a:lnTo>
                    <a:pt x="2436505" y="0"/>
                  </a:lnTo>
                  <a:lnTo>
                    <a:pt x="2436505" y="661853"/>
                  </a:lnTo>
                  <a:lnTo>
                    <a:pt x="0" y="66185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36505" cy="6999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57590" y="3826503"/>
            <a:ext cx="9972821" cy="262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795"/>
              </a:lnSpc>
              <a:spcBef>
                <a:spcPct val="0"/>
              </a:spcBef>
            </a:pPr>
            <a:r>
              <a:rPr lang="en-US" sz="24050" b="1" spc="-1322">
                <a:solidFill>
                  <a:srgbClr val="661CAB"/>
                </a:solidFill>
                <a:latin typeface="Bebas Neue Bold" panose="020B0606020202050201"/>
                <a:ea typeface="Bebas Neue Bold" panose="020B0606020202050201"/>
                <a:cs typeface="Bebas Neue Bold" panose="020B0606020202050201"/>
                <a:sym typeface="Bebas Neue Bold" panose="020B0606020202050201"/>
              </a:rPr>
              <a:t>THANK YOU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684989" y="2209090"/>
            <a:ext cx="844020" cy="208856"/>
            <a:chOff x="0" y="0"/>
            <a:chExt cx="1125361" cy="27847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78475" cy="278475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9AD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16011" y="0"/>
              <a:ext cx="278475" cy="27847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2A9F1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46886" y="0"/>
              <a:ext cx="278475" cy="278475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83ECD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5749367" y="5547851"/>
            <a:ext cx="6742437" cy="905021"/>
            <a:chOff x="0" y="0"/>
            <a:chExt cx="1915389" cy="25709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15389" cy="257098"/>
            </a:xfrm>
            <a:custGeom>
              <a:avLst/>
              <a:gdLst/>
              <a:ahLst/>
              <a:cxnLst/>
              <a:rect l="l" t="t" r="r" b="b"/>
              <a:pathLst>
                <a:path w="1915389" h="257098">
                  <a:moveTo>
                    <a:pt x="0" y="0"/>
                  </a:moveTo>
                  <a:lnTo>
                    <a:pt x="1915389" y="0"/>
                  </a:lnTo>
                  <a:lnTo>
                    <a:pt x="1915389" y="257098"/>
                  </a:lnTo>
                  <a:lnTo>
                    <a:pt x="0" y="257098"/>
                  </a:lnTo>
                  <a:close/>
                </a:path>
              </a:pathLst>
            </a:custGeom>
            <a:solidFill>
              <a:srgbClr val="883EC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915389" cy="295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21990" y="6883621"/>
            <a:ext cx="844020" cy="208856"/>
            <a:chOff x="0" y="0"/>
            <a:chExt cx="1125361" cy="278475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278475" cy="2784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9ADB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16011" y="0"/>
              <a:ext cx="278475" cy="278475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2A9F1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846886" y="0"/>
              <a:ext cx="278475" cy="278475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83ECD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1063429" y="7981917"/>
            <a:ext cx="4709353" cy="4016506"/>
          </a:xfrm>
          <a:custGeom>
            <a:avLst/>
            <a:gdLst/>
            <a:ahLst/>
            <a:cxnLst/>
            <a:rect l="l" t="t" r="r" b="b"/>
            <a:pathLst>
              <a:path w="4709353" h="4016506">
                <a:moveTo>
                  <a:pt x="0" y="0"/>
                </a:moveTo>
                <a:lnTo>
                  <a:pt x="4709353" y="0"/>
                </a:lnTo>
                <a:lnTo>
                  <a:pt x="4709353" y="4016506"/>
                </a:lnTo>
                <a:lnTo>
                  <a:pt x="0" y="40165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flipH="1">
            <a:off x="1709391" y="5572564"/>
            <a:ext cx="2064321" cy="1760615"/>
          </a:xfrm>
          <a:custGeom>
            <a:avLst/>
            <a:gdLst/>
            <a:ahLst/>
            <a:cxnLst/>
            <a:rect l="l" t="t" r="r" b="b"/>
            <a:pathLst>
              <a:path w="2064321" h="1760615">
                <a:moveTo>
                  <a:pt x="2064321" y="0"/>
                </a:moveTo>
                <a:lnTo>
                  <a:pt x="0" y="0"/>
                </a:lnTo>
                <a:lnTo>
                  <a:pt x="0" y="1760615"/>
                </a:lnTo>
                <a:lnTo>
                  <a:pt x="2064321" y="1760615"/>
                </a:lnTo>
                <a:lnTo>
                  <a:pt x="206432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3872463" y="5442662"/>
            <a:ext cx="2064321" cy="1760615"/>
          </a:xfrm>
          <a:custGeom>
            <a:avLst/>
            <a:gdLst/>
            <a:ahLst/>
            <a:cxnLst/>
            <a:rect l="l" t="t" r="r" b="b"/>
            <a:pathLst>
              <a:path w="2064321" h="1760615">
                <a:moveTo>
                  <a:pt x="0" y="0"/>
                </a:moveTo>
                <a:lnTo>
                  <a:pt x="2064321" y="0"/>
                </a:lnTo>
                <a:lnTo>
                  <a:pt x="2064321" y="1760615"/>
                </a:lnTo>
                <a:lnTo>
                  <a:pt x="0" y="17606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flipH="1">
            <a:off x="12549947" y="7981917"/>
            <a:ext cx="4709353" cy="4016506"/>
          </a:xfrm>
          <a:custGeom>
            <a:avLst/>
            <a:gdLst/>
            <a:ahLst/>
            <a:cxnLst/>
            <a:rect l="l" t="t" r="r" b="b"/>
            <a:pathLst>
              <a:path w="4709353" h="4016506">
                <a:moveTo>
                  <a:pt x="4709353" y="0"/>
                </a:moveTo>
                <a:lnTo>
                  <a:pt x="0" y="0"/>
                </a:lnTo>
                <a:lnTo>
                  <a:pt x="0" y="4016506"/>
                </a:lnTo>
                <a:lnTo>
                  <a:pt x="4709353" y="4016506"/>
                </a:lnTo>
                <a:lnTo>
                  <a:pt x="470935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-2850253" y="-16918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0" y="0"/>
                </a:moveTo>
                <a:lnTo>
                  <a:pt x="6645893" y="0"/>
                </a:lnTo>
                <a:lnTo>
                  <a:pt x="6645893" y="5981304"/>
                </a:lnTo>
                <a:lnTo>
                  <a:pt x="0" y="5981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flipH="1">
            <a:off x="14511410" y="-346585"/>
            <a:ext cx="6645893" cy="5981303"/>
          </a:xfrm>
          <a:custGeom>
            <a:avLst/>
            <a:gdLst/>
            <a:ahLst/>
            <a:cxnLst/>
            <a:rect l="l" t="t" r="r" b="b"/>
            <a:pathLst>
              <a:path w="6645893" h="5981303">
                <a:moveTo>
                  <a:pt x="6645893" y="0"/>
                </a:moveTo>
                <a:lnTo>
                  <a:pt x="0" y="0"/>
                </a:lnTo>
                <a:lnTo>
                  <a:pt x="0" y="5981304"/>
                </a:lnTo>
                <a:lnTo>
                  <a:pt x="6645893" y="5981304"/>
                </a:lnTo>
                <a:lnTo>
                  <a:pt x="664589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47914" y="5143500"/>
            <a:ext cx="3270191" cy="2798416"/>
          </a:xfrm>
          <a:custGeom>
            <a:avLst/>
            <a:gdLst/>
            <a:ahLst/>
            <a:cxnLst/>
            <a:rect l="l" t="t" r="r" b="b"/>
            <a:pathLst>
              <a:path w="3270191" h="2798416">
                <a:moveTo>
                  <a:pt x="0" y="0"/>
                </a:moveTo>
                <a:lnTo>
                  <a:pt x="3270191" y="0"/>
                </a:lnTo>
                <a:lnTo>
                  <a:pt x="3270191" y="2798416"/>
                </a:lnTo>
                <a:lnTo>
                  <a:pt x="0" y="2798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3103817" y="6639967"/>
            <a:ext cx="3270191" cy="2798416"/>
          </a:xfrm>
          <a:custGeom>
            <a:avLst/>
            <a:gdLst/>
            <a:ahLst/>
            <a:cxnLst/>
            <a:rect l="l" t="t" r="r" b="b"/>
            <a:pathLst>
              <a:path w="3270191" h="2798416">
                <a:moveTo>
                  <a:pt x="0" y="0"/>
                </a:moveTo>
                <a:lnTo>
                  <a:pt x="3270191" y="0"/>
                </a:lnTo>
                <a:lnTo>
                  <a:pt x="3270191" y="2798416"/>
                </a:lnTo>
                <a:lnTo>
                  <a:pt x="0" y="2798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flipH="1">
            <a:off x="16374008" y="1279734"/>
            <a:ext cx="2667256" cy="2282464"/>
          </a:xfrm>
          <a:custGeom>
            <a:avLst/>
            <a:gdLst/>
            <a:ahLst/>
            <a:cxnLst/>
            <a:rect l="l" t="t" r="r" b="b"/>
            <a:pathLst>
              <a:path w="2667256" h="2282464">
                <a:moveTo>
                  <a:pt x="2667257" y="0"/>
                </a:moveTo>
                <a:lnTo>
                  <a:pt x="0" y="0"/>
                </a:lnTo>
                <a:lnTo>
                  <a:pt x="0" y="2282464"/>
                </a:lnTo>
                <a:lnTo>
                  <a:pt x="2667257" y="2282464"/>
                </a:lnTo>
                <a:lnTo>
                  <a:pt x="2667257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74295" y="1279734"/>
            <a:ext cx="2667256" cy="2282464"/>
          </a:xfrm>
          <a:custGeom>
            <a:avLst/>
            <a:gdLst/>
            <a:ahLst/>
            <a:cxnLst/>
            <a:rect l="l" t="t" r="r" b="b"/>
            <a:pathLst>
              <a:path w="2667256" h="2282464">
                <a:moveTo>
                  <a:pt x="0" y="0"/>
                </a:moveTo>
                <a:lnTo>
                  <a:pt x="2667257" y="0"/>
                </a:lnTo>
                <a:lnTo>
                  <a:pt x="2667257" y="2282464"/>
                </a:lnTo>
                <a:lnTo>
                  <a:pt x="0" y="22824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5373858" y="1028700"/>
            <a:ext cx="1887696" cy="1615367"/>
          </a:xfrm>
          <a:custGeom>
            <a:avLst/>
            <a:gdLst/>
            <a:ahLst/>
            <a:cxnLst/>
            <a:rect l="l" t="t" r="r" b="b"/>
            <a:pathLst>
              <a:path w="1887696" h="1615367">
                <a:moveTo>
                  <a:pt x="0" y="0"/>
                </a:moveTo>
                <a:lnTo>
                  <a:pt x="1887696" y="0"/>
                </a:lnTo>
                <a:lnTo>
                  <a:pt x="1887696" y="1615367"/>
                </a:lnTo>
                <a:lnTo>
                  <a:pt x="0" y="16153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 flipH="1">
            <a:off x="12788704" y="1028700"/>
            <a:ext cx="1887696" cy="1615367"/>
          </a:xfrm>
          <a:custGeom>
            <a:avLst/>
            <a:gdLst/>
            <a:ahLst/>
            <a:cxnLst/>
            <a:rect l="l" t="t" r="r" b="b"/>
            <a:pathLst>
              <a:path w="1887696" h="1615367">
                <a:moveTo>
                  <a:pt x="1887696" y="0"/>
                </a:moveTo>
                <a:lnTo>
                  <a:pt x="0" y="0"/>
                </a:lnTo>
                <a:lnTo>
                  <a:pt x="0" y="1615367"/>
                </a:lnTo>
                <a:lnTo>
                  <a:pt x="1887696" y="1615367"/>
                </a:lnTo>
                <a:lnTo>
                  <a:pt x="188769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5373858" y="5520076"/>
            <a:ext cx="7540284" cy="80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0"/>
              </a:lnSpc>
              <a:spcBef>
                <a:spcPct val="0"/>
              </a:spcBef>
            </a:pPr>
            <a:r>
              <a:rPr lang="en-US" sz="4765" b="1" spc="-185">
                <a:solidFill>
                  <a:srgbClr val="FF9ADB"/>
                </a:solidFill>
                <a:latin typeface="DM Sans Bold"/>
                <a:ea typeface="DM Sans Bold"/>
                <a:cs typeface="DM Sans Bold"/>
                <a:sym typeface="DM Sans Bold"/>
              </a:rPr>
              <a:t>FOR YOUR ATTENTION!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4198</Words>
  <Application>Microsoft Office PowerPoint</Application>
  <PresentationFormat>Tùy chỉnh</PresentationFormat>
  <Paragraphs>212</Paragraphs>
  <Slides>15</Slides>
  <Notes>0</Notes>
  <HiddenSlides>0</HiddenSlides>
  <MMClips>0</MMClips>
  <ScaleCrop>false</ScaleCrop>
  <HeadingPairs>
    <vt:vector size="4" baseType="variant">
      <vt:variant>
        <vt:lpstr>Chủ đề</vt:lpstr>
      </vt:variant>
      <vt:variant>
        <vt:i4>1</vt:i4>
      </vt:variant>
      <vt:variant>
        <vt:lpstr>Tiêu đề Bản chiếu</vt:lpstr>
      </vt:variant>
      <vt:variant>
        <vt:i4>15</vt:i4>
      </vt:variant>
    </vt:vector>
  </HeadingPairs>
  <TitlesOfParts>
    <vt:vector size="16" baseType="lpstr"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 nhóm 5 lớp 12a4</dc:title>
  <dc:creator/>
  <cp:lastModifiedBy>Long Icee</cp:lastModifiedBy>
  <cp:revision>3</cp:revision>
  <dcterms:created xsi:type="dcterms:W3CDTF">2006-08-16T00:00:00Z</dcterms:created>
  <dcterms:modified xsi:type="dcterms:W3CDTF">2026-10-12T05:08:16Z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536B65C430DB4FFFB07B53352F9AC225_12</vt:lpwstr>
  </property>
  <property fmtid="{D5CDD505-2E9C-101B-9397-08002B2CF9AE}" pid="3" name="KSOProductBuildVer">
    <vt:lpwstr>2057-12.2.0.23206</vt:lpwstr>
  </property>
</Properties>
</file>